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8" r:id="rId3"/>
    <p:sldId id="260" r:id="rId4"/>
    <p:sldId id="271" r:id="rId5"/>
    <p:sldId id="269" r:id="rId6"/>
    <p:sldId id="257" r:id="rId7"/>
    <p:sldId id="270" r:id="rId8"/>
    <p:sldId id="262" r:id="rId9"/>
    <p:sldId id="261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4"/>
    <p:restoredTop sz="96070"/>
  </p:normalViewPr>
  <p:slideViewPr>
    <p:cSldViewPr snapToGrid="0">
      <p:cViewPr varScale="1">
        <p:scale>
          <a:sx n="119" d="100"/>
          <a:sy n="119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robertelam/Desktop/THORINSON/Presentation/1031%20Exchange%20Cha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1031</a:t>
            </a:r>
            <a:r>
              <a:rPr lang="en-US" baseline="0"/>
              <a:t> Exchange Reinvestment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4875231860595738E-2"/>
          <c:y val="4.1617520188606219E-2"/>
          <c:w val="0.88220593302147432"/>
          <c:h val="0.73672923992216655"/>
        </c:manualLayout>
      </c:layout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Sheet1!$B$6:$B$11</c:f>
              <c:strCache>
                <c:ptCount val="6"/>
                <c:pt idx="0">
                  <c:v>Year 0</c:v>
                </c:pt>
                <c:pt idx="1">
                  <c:v>Year 4</c:v>
                </c:pt>
                <c:pt idx="2">
                  <c:v>Year 8</c:v>
                </c:pt>
                <c:pt idx="3">
                  <c:v>Year 12</c:v>
                </c:pt>
                <c:pt idx="4">
                  <c:v>Year 16</c:v>
                </c:pt>
                <c:pt idx="5">
                  <c:v>Year 20</c:v>
                </c:pt>
              </c:strCache>
            </c:strRef>
          </c:cat>
          <c:val>
            <c:numRef>
              <c:f>Sheet1!$C$6:$C$11</c:f>
              <c:numCache>
                <c:formatCode>"$"#,##0</c:formatCode>
                <c:ptCount val="6"/>
                <c:pt idx="0">
                  <c:v>1000000</c:v>
                </c:pt>
                <c:pt idx="1">
                  <c:v>1500000</c:v>
                </c:pt>
                <c:pt idx="2">
                  <c:v>2250000</c:v>
                </c:pt>
                <c:pt idx="3">
                  <c:v>3375000</c:v>
                </c:pt>
                <c:pt idx="4">
                  <c:v>5062500</c:v>
                </c:pt>
                <c:pt idx="5">
                  <c:v>7593750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5A-D64A-A896-BEE9DA1444D2}"/>
            </c:ext>
          </c:extLst>
        </c:ser>
        <c:ser>
          <c:idx val="1"/>
          <c:order val="1"/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Sheet1!$B$6:$B$11</c:f>
              <c:strCache>
                <c:ptCount val="6"/>
                <c:pt idx="0">
                  <c:v>Year 0</c:v>
                </c:pt>
                <c:pt idx="1">
                  <c:v>Year 4</c:v>
                </c:pt>
                <c:pt idx="2">
                  <c:v>Year 8</c:v>
                </c:pt>
                <c:pt idx="3">
                  <c:v>Year 12</c:v>
                </c:pt>
                <c:pt idx="4">
                  <c:v>Year 16</c:v>
                </c:pt>
                <c:pt idx="5">
                  <c:v>Year 20</c:v>
                </c:pt>
              </c:strCache>
            </c:strRef>
          </c:cat>
          <c:val>
            <c:numRef>
              <c:f>Sheet1!$D$6:$D$11</c:f>
              <c:numCache>
                <c:formatCode>"$"#,##0</c:formatCode>
                <c:ptCount val="6"/>
                <c:pt idx="0">
                  <c:v>1000000</c:v>
                </c:pt>
                <c:pt idx="1">
                  <c:v>1335000</c:v>
                </c:pt>
                <c:pt idx="2">
                  <c:v>1782225</c:v>
                </c:pt>
                <c:pt idx="3">
                  <c:v>2379270</c:v>
                </c:pt>
                <c:pt idx="4">
                  <c:v>3176326</c:v>
                </c:pt>
                <c:pt idx="5">
                  <c:v>4240395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5A-D64A-A896-BEE9DA1444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19099392"/>
        <c:axId val="1719209824"/>
      </c:lineChart>
      <c:catAx>
        <c:axId val="171909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9209824"/>
        <c:crosses val="autoZero"/>
        <c:auto val="1"/>
        <c:lblAlgn val="ctr"/>
        <c:lblOffset val="100"/>
        <c:noMultiLvlLbl val="0"/>
      </c:catAx>
      <c:valAx>
        <c:axId val="1719209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9099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EDE3A-5D68-7549-A889-617562FEA6D0}" type="datetimeFigureOut">
              <a:rPr lang="en-US" smtClean="0"/>
              <a:t>3/4/24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45478-6E73-B341-A60C-2D12B6795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43D7-056B-AC80-E429-26CD995D2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09B696-29EF-5CE0-6189-45AEFB0D9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91719-38BC-2625-4C4D-FB9A3A723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4210-7803-844F-A653-7E94E558E424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E69D5-3118-D31B-9D3C-AA7A312A0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020CE-BD23-AE68-6494-0869FD5A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0C93-B321-9748-993B-6FFF7F33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6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7E576-114C-BA0E-3B7C-E03648D6A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30F292-BB74-0187-6F1A-46F34329A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EFC20-B26A-0AD0-AAD8-F14744366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4210-7803-844F-A653-7E94E558E424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F570C-4A4C-8594-083D-5657F3828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635FA-791F-F71C-3DEE-15F7AAC5D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0C93-B321-9748-993B-6FFF7F33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4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37C999-50D2-4819-E067-20395A8965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E76BBD-F244-B722-D9B6-F57B9BB4A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6B389-7E4F-ABF1-9AC9-98E529D0C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4210-7803-844F-A653-7E94E558E424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26B2B-FAF6-00F1-67DE-85A17CD88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5A02B-4CD2-F412-6469-2C2D1EBA5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0C93-B321-9748-993B-6FFF7F33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54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C5BEC-2852-FD85-1B48-12C2E266A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D8C59-4362-1764-BB8F-46AC4E42B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ED48F-815D-BA3F-D701-EFE33493C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4210-7803-844F-A653-7E94E558E424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C9E5C-5630-4DE6-FF0B-080C9B9A9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52537-912F-122D-3988-2D6D2ED61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0C93-B321-9748-993B-6FFF7F33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3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B1343-8836-7832-CB30-780CC68C8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C48C-7378-953F-103D-F0C6FF6F8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4A608-2B9D-F310-99D0-DB9F13614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4210-7803-844F-A653-7E94E558E424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1B7A5-480F-39E6-615D-981845B62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1F760-1705-C641-B070-22078E0EF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0C93-B321-9748-993B-6FFF7F33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0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5597F-14CE-85CF-2C72-B206A865D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C0111-CA8F-8557-CC30-A4690F1497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2B904C-A24D-13A9-0535-D79B4C940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8AF78-ED51-A5C6-3D4A-8ED7F577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4210-7803-844F-A653-7E94E558E424}" type="datetimeFigureOut">
              <a:rPr lang="en-US" smtClean="0"/>
              <a:t>3/4/24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5EDD5A-9ABD-2815-C468-E3D5DA2F9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CA262-E39E-A23B-54CD-97003FE6D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0C93-B321-9748-993B-6FFF7F33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1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1A852-5B84-2BE8-276E-94C485F83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AE351-8A5A-80B0-9B6A-2328852DA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CA6C25-6802-E531-26A0-6A8FCDFC0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776C83-2CF6-321F-F989-A4E916B6DC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0E9007-4B56-9687-AB68-82E9D7C5FD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13AFC2-B438-8DF0-B5B7-DF54275FD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4210-7803-844F-A653-7E94E558E424}" type="datetimeFigureOut">
              <a:rPr lang="en-US" smtClean="0"/>
              <a:t>3/4/24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6C7C50-466F-4BC3-025B-BE9FF11A7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7BBA59-1FC0-33C9-3155-D4B14975D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0C93-B321-9748-993B-6FFF7F33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6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1758B-AB4E-E902-8B34-254C2EA03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8C4C0A-8707-D863-BDF5-E30A5455D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4210-7803-844F-A653-7E94E558E424}" type="datetimeFigureOut">
              <a:rPr lang="en-US" smtClean="0"/>
              <a:t>3/4/24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B978C6-CE37-0855-B8AA-8C0860840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DF2DF5-AC89-A59F-A7D6-D34E06C4A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0C93-B321-9748-993B-6FFF7F33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5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CEBB57-02BA-5CD8-309A-734077935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4210-7803-844F-A653-7E94E558E424}" type="datetimeFigureOut">
              <a:rPr lang="en-US" smtClean="0"/>
              <a:t>3/4/24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DADECE-8D68-32FF-55D3-096049484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126740-10E2-967E-14CF-AEE66E9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0C93-B321-9748-993B-6FFF7F33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70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143DD-AB02-8F06-F820-3F29BB215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F3A71-0C1F-1D60-99CA-84F1215D1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2DED08-F619-3296-D19B-B06EE3DF1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60BC46-C844-46F2-72E1-9214B9E2A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4210-7803-844F-A653-7E94E558E424}" type="datetimeFigureOut">
              <a:rPr lang="en-US" smtClean="0"/>
              <a:t>3/4/24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CBA86D-0E1F-39B7-CC8D-7C1E8AA29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49184-B822-EA4B-FB8B-3B462F0DC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0C93-B321-9748-993B-6FFF7F33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8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8E2EF-B520-A848-75D2-CA1606129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6627F1-A42D-EE9B-9A9D-E46DB3A5AF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00BE5-E9D0-C501-DE42-CB6F49F47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90FF53-063B-9F84-BE32-95260651A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4210-7803-844F-A653-7E94E558E424}" type="datetimeFigureOut">
              <a:rPr lang="en-US" smtClean="0"/>
              <a:t>3/4/24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150136-6EED-E023-D0D0-E70E0CD3F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BC93C-5456-390D-B717-C7CED79CE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0C93-B321-9748-993B-6FFF7F33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6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461E2F-169D-7BD2-84E7-A81BC32AC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3B55C-FED3-7B18-332B-1F08DA50B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0B4E2-7C86-A7ED-036E-CEDDEC69B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B4210-7803-844F-A653-7E94E558E424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EB925-3C09-E06B-4206-2CEAC3F62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7E1131-AE2C-29C5-1A7C-8944CB502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B0C93-B321-9748-993B-6FFF7F33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5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sx1VCG7HtY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qUo0JT1hiY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FDDD5-32CB-5618-5518-7374DEDF3E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627220" cy="3734671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>
                <a:latin typeface="Garamond" panose="02020404030301010803" pitchFamily="18" charset="0"/>
                <a:cs typeface="Times New Roman" panose="02020603050405020304" pitchFamily="18" charset="0"/>
              </a:rPr>
              <a:t>The </a:t>
            </a:r>
            <a:r>
              <a:rPr lang="en-US" sz="4400" b="1" dirty="0" err="1">
                <a:latin typeface="Garamond" panose="02020404030301010803" pitchFamily="18" charset="0"/>
                <a:cs typeface="Times New Roman" panose="02020603050405020304" pitchFamily="18" charset="0"/>
              </a:rPr>
              <a:t>Thorinson</a:t>
            </a:r>
            <a:r>
              <a:rPr lang="en-US" sz="4400" b="1" dirty="0">
                <a:latin typeface="Garamond" panose="02020404030301010803" pitchFamily="18" charset="0"/>
                <a:cs typeface="Times New Roman" panose="02020603050405020304" pitchFamily="18" charset="0"/>
              </a:rPr>
              <a:t> Family Office</a:t>
            </a:r>
            <a:br>
              <a:rPr lang="en-US" sz="4400" b="1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en-US" sz="3300" b="1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Your trusted 1031 Exchange property &amp; investment manager</a:t>
            </a:r>
            <a:br>
              <a:rPr lang="en-US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1FF5C1-D357-AF55-F4F1-F15D6E68DEFA}"/>
              </a:ext>
            </a:extLst>
          </p:cNvPr>
          <p:cNvSpPr txBox="1"/>
          <p:nvPr/>
        </p:nvSpPr>
        <p:spPr>
          <a:xfrm>
            <a:off x="1523998" y="475737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333333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1031 exchange is a swap of one real estate investment for another in a tax efficient manner enabling the indefinite deferral of capital gains tax. (The term gets its name from Section 1031 of the Internal Revenue Code.) </a:t>
            </a:r>
            <a:endParaRPr lang="en-US" sz="24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8E24DE-3673-2151-C6D3-F53F89205A72}"/>
              </a:ext>
            </a:extLst>
          </p:cNvPr>
          <p:cNvSpPr txBox="1"/>
          <p:nvPr/>
        </p:nvSpPr>
        <p:spPr>
          <a:xfrm>
            <a:off x="7404405" y="6257925"/>
            <a:ext cx="4638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© 2017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Thorinson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LLC - All Rights Reserved.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1" descr="page1image52112352">
            <a:extLst>
              <a:ext uri="{FF2B5EF4-FFF2-40B4-BE49-F238E27FC236}">
                <a16:creationId xmlns:a16="http://schemas.microsoft.com/office/drawing/2014/main" id="{A3FA5592-E54C-7F3C-104E-3CD854413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067" y="654233"/>
            <a:ext cx="3497468" cy="190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228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DF45D-3F47-9D35-DC83-F5278B75A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Garamond" panose="02020404030301010803" pitchFamily="18" charset="0"/>
              </a:rPr>
              <a:t>Succession and </a:t>
            </a:r>
            <a:br>
              <a:rPr lang="en-US" sz="4000" dirty="0">
                <a:latin typeface="Garamond" panose="02020404030301010803" pitchFamily="18" charset="0"/>
              </a:rPr>
            </a:br>
            <a:r>
              <a:rPr lang="en-US" sz="4000" dirty="0">
                <a:latin typeface="Garamond" panose="02020404030301010803" pitchFamily="18" charset="0"/>
              </a:rPr>
              <a:t>Safeguard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7C633-DB80-4A0F-3D2A-8421BAE2A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404"/>
            <a:ext cx="10515600" cy="4650471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buFont typeface="Symbol" pitchFamily="2" charset="2"/>
              <a:buChar char=""/>
            </a:pP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Investors do not come to us because we are the flashiest of the bunch.</a:t>
            </a:r>
          </a:p>
          <a:p>
            <a:pPr marL="342900" indent="-342900">
              <a:spcBef>
                <a:spcPts val="0"/>
              </a:spcBef>
              <a:buFont typeface="Symbol" pitchFamily="2" charset="2"/>
              <a:buChar char=""/>
            </a:pPr>
            <a:r>
              <a:rPr lang="en-US" sz="24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 come and stay because they have a desire to remain in real estate but not actively manage their wealth – “… [t]he spirit is willing, but the flesh is weak.” Matthew 26:41. </a:t>
            </a:r>
          </a:p>
          <a:p>
            <a:pPr marL="342900" indent="-342900">
              <a:spcBef>
                <a:spcPts val="0"/>
              </a:spcBef>
              <a:buFont typeface="Symbol" pitchFamily="2" charset="2"/>
              <a:buChar char=""/>
            </a:pP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 have considered REITs and DSTs but were turned off by the loss of control, restrictive redemptions, hidden fees, high operating costs, and overpriced and overleveraged assets. </a:t>
            </a:r>
          </a:p>
          <a:p>
            <a:pPr marL="342900" indent="-342900">
              <a:spcBef>
                <a:spcPts val="0"/>
              </a:spcBef>
              <a:buFont typeface="Symbol" pitchFamily="2" charset="2"/>
              <a:buChar char=""/>
            </a:pP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Others have little or no background in real estate and seek to diversify their wealth from stocks and stock options into tangible, physical assets.</a:t>
            </a:r>
          </a:p>
          <a:p>
            <a:pPr marL="342900" indent="-342900">
              <a:spcBef>
                <a:spcPts val="0"/>
              </a:spcBef>
              <a:buFont typeface="Symbol" pitchFamily="2" charset="2"/>
              <a:buChar char=""/>
            </a:pP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all our investors prefer the </a:t>
            </a:r>
            <a:r>
              <a:rPr lang="en-US" sz="24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Thorinson</a:t>
            </a: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Family Office as a temporary professional steward of their wealth until they can put together a succession plan within their families. </a:t>
            </a:r>
          </a:p>
          <a:p>
            <a:pPr marL="342900" indent="-342900">
              <a:spcBef>
                <a:spcPts val="0"/>
              </a:spcBef>
              <a:buFont typeface="Symbol" pitchFamily="2" charset="2"/>
              <a:buChar char=""/>
            </a:pPr>
            <a:r>
              <a:rPr lang="en-US" sz="24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Avoid the Brazilian saying “rich father, noble son, poor grandson,” and consider the </a:t>
            </a:r>
            <a:r>
              <a:rPr lang="en-US" sz="2400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Thorinson</a:t>
            </a:r>
            <a:r>
              <a:rPr lang="en-US" sz="24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Family Office your trusted partner until you find someone in your family to take over. </a:t>
            </a: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" name="Picture 1" descr="page1image52112352">
            <a:extLst>
              <a:ext uri="{FF2B5EF4-FFF2-40B4-BE49-F238E27FC236}">
                <a16:creationId xmlns:a16="http://schemas.microsoft.com/office/drawing/2014/main" id="{21C456CA-DA44-0F67-FEB9-1530EA2A5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0387" y="213409"/>
            <a:ext cx="2023413" cy="1100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702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369ED-7B9C-CCAB-A887-CEBCF1874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19260"/>
          </a:xfrm>
        </p:spPr>
        <p:txBody>
          <a:bodyPr>
            <a:normAutofit/>
          </a:bodyPr>
          <a:lstStyle/>
          <a:p>
            <a:r>
              <a:rPr lang="en-US" sz="4000" u="sng" dirty="0" err="1">
                <a:latin typeface="Garamond" panose="02020404030301010803" pitchFamily="18" charset="0"/>
              </a:rPr>
              <a:t>Thorinson</a:t>
            </a:r>
            <a:r>
              <a:rPr lang="en-US" sz="4000" u="sng" dirty="0">
                <a:latin typeface="Garamond" panose="02020404030301010803" pitchFamily="18" charset="0"/>
              </a:rPr>
              <a:t>	</a:t>
            </a:r>
            <a:r>
              <a:rPr lang="en-US" sz="4000" dirty="0">
                <a:latin typeface="Garamond" panose="02020404030301010803" pitchFamily="18" charset="0"/>
              </a:rPr>
              <a:t>  </a:t>
            </a:r>
            <a:br>
              <a:rPr lang="en-US" sz="4000" dirty="0">
                <a:latin typeface="Garamond" panose="02020404030301010803" pitchFamily="18" charset="0"/>
              </a:rPr>
            </a:br>
            <a:r>
              <a:rPr lang="en-US" sz="4000" dirty="0">
                <a:latin typeface="Garamond" panose="02020404030301010803" pitchFamily="18" charset="0"/>
              </a:rPr>
              <a:t>Who we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3419C-5AE5-7FD0-6BA8-97274846C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385"/>
            <a:ext cx="10515600" cy="3900668"/>
          </a:xfrm>
        </p:spPr>
        <p:txBody>
          <a:bodyPr>
            <a:noAutofit/>
          </a:bodyPr>
          <a:lstStyle/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We are real estate investors, just like you, but have been doing this for generations.</a:t>
            </a: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We source the deals; we manage the properties; and we invest alongside of you with skin-in-the-game.</a:t>
            </a:r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We only invest in the U.S. real estate market in deals where we take title to real property.</a:t>
            </a: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We specialize in rolling our investments over in a 1031 exchange to unleash tax savings when a superior property is identified.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  <a:hlinkClick r:id="rId2"/>
              </a:rPr>
              <a:t>https://www.youtube.com/watch?v=sx1VCG7HtYY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. </a:t>
            </a:r>
            <a:endParaRPr lang="en-US" sz="2400" b="0" i="0" dirty="0"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marL="0" indent="0" algn="l"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“The record shows that more average people have built sizable amounts of wealth through property than any other type of savings or investment.” 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Investing in Real Estate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(7th Ed., 2012) by Gary W. Eldred, PhD., at page 19.</a:t>
            </a:r>
          </a:p>
        </p:txBody>
      </p:sp>
      <p:pic>
        <p:nvPicPr>
          <p:cNvPr id="6" name="Picture 1" descr="page1image52112352">
            <a:extLst>
              <a:ext uri="{FF2B5EF4-FFF2-40B4-BE49-F238E27FC236}">
                <a16:creationId xmlns:a16="http://schemas.microsoft.com/office/drawing/2014/main" id="{7BD0B648-8B01-79AE-17F1-6FFF88F84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7872" y="446585"/>
            <a:ext cx="1869549" cy="1016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603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1A67C-29B1-73E1-5CEB-70372014E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7116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Garamond" panose="02020404030301010803" pitchFamily="18" charset="0"/>
                <a:cs typeface="Times New Roman" panose="02020603050405020304" pitchFamily="18" charset="0"/>
              </a:rPr>
              <a:t>Webinar #6</a:t>
            </a:r>
            <a:br>
              <a:rPr lang="en-US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Garamond" panose="02020404030301010803" pitchFamily="18" charset="0"/>
                <a:cs typeface="Times New Roman" panose="02020603050405020304" pitchFamily="18" charset="0"/>
              </a:rPr>
              <a:t>1031 Exchange Tax 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C5DCC-A87B-CE7F-670E-14494234B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7109"/>
            <a:ext cx="3477324" cy="5020891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Enjoy tax deferment to rapidly grow your money.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 20 years, your original $1 million investment </a:t>
            </a:r>
            <a:r>
              <a:rPr lang="en-US" sz="24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 increase to $4.24 million through normal buying or selling; or, at the same rate of return, increase to $7.59 million utilizing 1031 exchanges.</a:t>
            </a:r>
          </a:p>
          <a:p>
            <a:pPr marL="342900" indent="-342900">
              <a:spcBef>
                <a:spcPts val="0"/>
              </a:spcBef>
              <a:buFont typeface="Symbol" pitchFamily="2" charset="2"/>
              <a:buChar char=""/>
            </a:pPr>
            <a:r>
              <a:rPr lang="en-US" sz="24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 is a difference of $3.35 million to your net worth! </a:t>
            </a:r>
            <a:endParaRPr lang="en-US" sz="24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DA869A5-63AC-9975-2166-6EF1471C97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003291"/>
              </p:ext>
            </p:extLst>
          </p:nvPr>
        </p:nvGraphicFramePr>
        <p:xfrm>
          <a:off x="4215161" y="1931734"/>
          <a:ext cx="7828156" cy="4561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1" descr="page1image52112352">
            <a:extLst>
              <a:ext uri="{FF2B5EF4-FFF2-40B4-BE49-F238E27FC236}">
                <a16:creationId xmlns:a16="http://schemas.microsoft.com/office/drawing/2014/main" id="{3B3DB2C5-FD7C-09A8-4C59-5C0B37896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044" y="250224"/>
            <a:ext cx="2042058" cy="1110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F06731F-B70E-9826-D94C-0CAA0E268DB4}"/>
              </a:ext>
            </a:extLst>
          </p:cNvPr>
          <p:cNvSpPr txBox="1"/>
          <p:nvPr/>
        </p:nvSpPr>
        <p:spPr>
          <a:xfrm>
            <a:off x="4260019" y="6508374"/>
            <a:ext cx="778329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atin typeface="Garamond" panose="02020404030301010803" pitchFamily="18" charset="0"/>
              </a:rPr>
              <a:t>Over 20 years, 5 transactions, annual 12.5% ROI w/ 33% capital gains tax hit. </a:t>
            </a:r>
          </a:p>
        </p:txBody>
      </p:sp>
    </p:spTree>
    <p:extLst>
      <p:ext uri="{BB962C8B-B14F-4D97-AF65-F5344CB8AC3E}">
        <p14:creationId xmlns:p14="http://schemas.microsoft.com/office/powerpoint/2010/main" val="2855553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17A1C-05D8-40D8-7EC7-AF1293160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Garamond" panose="02020404030301010803" pitchFamily="18" charset="0"/>
              </a:rPr>
              <a:t>1031 Exchange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5F083-B33A-1C1F-1611-81BD79ADB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381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sz="2200" dirty="0">
                <a:latin typeface="Garamond" panose="02020404030301010803" pitchFamily="18" charset="0"/>
              </a:rPr>
              <a:t>Like-Kind Stipulation</a:t>
            </a:r>
          </a:p>
          <a:p>
            <a:pPr marL="514350" indent="-514350">
              <a:buAutoNum type="arabicPeriod"/>
            </a:pPr>
            <a:r>
              <a:rPr lang="en-US" sz="2200">
                <a:latin typeface="Garamond" panose="02020404030301010803" pitchFamily="18" charset="0"/>
              </a:rPr>
              <a:t>Same Title</a:t>
            </a:r>
            <a:endParaRPr lang="en-US" sz="2200" dirty="0">
              <a:latin typeface="Garamond" panose="02020404030301010803" pitchFamily="18" charset="0"/>
            </a:endParaRPr>
          </a:p>
          <a:p>
            <a:pPr marL="514350" indent="-514350">
              <a:buAutoNum type="arabicPeriod"/>
            </a:pPr>
            <a:r>
              <a:rPr lang="en-US" sz="2200" dirty="0">
                <a:latin typeface="Garamond" panose="02020404030301010803" pitchFamily="18" charset="0"/>
              </a:rPr>
              <a:t>Required Value of the Replacement Property</a:t>
            </a:r>
          </a:p>
          <a:p>
            <a:pPr marL="514350" indent="-514350">
              <a:buAutoNum type="arabicPeriod"/>
            </a:pPr>
            <a:r>
              <a:rPr lang="en-US" sz="2200" dirty="0">
                <a:latin typeface="Garamond" panose="02020404030301010803" pitchFamily="18" charset="0"/>
              </a:rPr>
              <a:t>The Forty-Five Day Identification Window</a:t>
            </a:r>
          </a:p>
          <a:p>
            <a:pPr marL="514350" indent="-514350">
              <a:buAutoNum type="arabicPeriod"/>
            </a:pPr>
            <a:r>
              <a:rPr lang="en-US" sz="2200" dirty="0">
                <a:latin typeface="Garamond" panose="02020404030301010803" pitchFamily="18" charset="0"/>
              </a:rPr>
              <a:t>The 180-Day Closing Window</a:t>
            </a:r>
          </a:p>
          <a:p>
            <a:pPr marL="514350" indent="-514350">
              <a:buAutoNum type="arabicPeriod"/>
            </a:pPr>
            <a:r>
              <a:rPr lang="en-US" sz="2200" dirty="0">
                <a:latin typeface="Garamond" panose="02020404030301010803" pitchFamily="18" charset="0"/>
              </a:rPr>
              <a:t>Necessity of an Intermediary</a:t>
            </a:r>
          </a:p>
          <a:p>
            <a:pPr marL="0" indent="0" algn="just">
              <a:buNone/>
            </a:pPr>
            <a:endParaRPr lang="en-US" sz="22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en-US" sz="2200" dirty="0">
                <a:latin typeface="Garamond" panose="02020404030301010803" pitchFamily="18" charset="0"/>
              </a:rPr>
              <a:t>1031-Exchange Example. “In 2012, Serge </a:t>
            </a:r>
            <a:r>
              <a:rPr lang="en-US" sz="2200" dirty="0" err="1">
                <a:latin typeface="Garamond" panose="02020404030301010803" pitchFamily="18" charset="0"/>
              </a:rPr>
              <a:t>Shukat</a:t>
            </a:r>
            <a:r>
              <a:rPr lang="en-US" sz="2200" dirty="0">
                <a:latin typeface="Garamond" panose="02020404030301010803" pitchFamily="18" charset="0"/>
              </a:rPr>
              <a:t> purchased a newer single-family home in Casa Grande, Arizona, for $70,000. The home was a foreclosed property that quickly climbed in value. When Serge sold the home two years later for $135,000, he cleared almost $60,000 in profit. According to Serge, he would have had to pay close to $15,000 in capital gains tax, plus an additional $3,000 or so for the recapture of depreciation … Instead, Serge spent $600 on the 1031 exchange process and was able to roll his entire profit into the purchase of a newer, larger single-family home and a 2006 mobile home on one acre of land. Essentially, he turned one $1,000-per-month rental into two that gross $1,950 per month. Turner, Brandon, </a:t>
            </a:r>
            <a:r>
              <a:rPr lang="en-US" sz="2200" i="1" dirty="0">
                <a:latin typeface="Garamond" panose="02020404030301010803" pitchFamily="18" charset="0"/>
              </a:rPr>
              <a:t>The Book on Rental Property Investing </a:t>
            </a:r>
            <a:r>
              <a:rPr lang="en-US" sz="2200" dirty="0">
                <a:latin typeface="Garamond" panose="02020404030301010803" pitchFamily="18" charset="0"/>
              </a:rPr>
              <a:t>(2020), at p. 335.  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4" name="Picture 1" descr="page1image52112352">
            <a:extLst>
              <a:ext uri="{FF2B5EF4-FFF2-40B4-BE49-F238E27FC236}">
                <a16:creationId xmlns:a16="http://schemas.microsoft.com/office/drawing/2014/main" id="{FDD591C1-FDAF-B0FA-D224-973A6564F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2404" y="368559"/>
            <a:ext cx="2042058" cy="1110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348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BB8A9-2FE3-8BD6-5D91-42918FEE3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Garamond" panose="02020404030301010803" pitchFamily="18" charset="0"/>
                <a:cs typeface="Times New Roman" panose="02020603050405020304" pitchFamily="18" charset="0"/>
              </a:rPr>
              <a:t>1031 Exchange</a:t>
            </a:r>
            <a:br>
              <a:rPr lang="en-US" sz="4000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Garamond" panose="02020404030301010803" pitchFamily="18" charset="0"/>
                <a:cs typeface="Times New Roman" panose="02020603050405020304" pitchFamily="18" charset="0"/>
              </a:rPr>
              <a:t>Continued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CC7ED-D0B8-D426-149C-10B17EB58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deferring capital gains taxes, one will realize an extra </a:t>
            </a:r>
            <a:r>
              <a:rPr lang="en-US" sz="24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$167,500 </a:t>
            </a:r>
            <a:r>
              <a:rPr lang="en-US" sz="2400" b="1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annually or 16.75% </a:t>
            </a: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through 1031 exchanges. This tax deferment mechanism alone results in a return that would be the envy of the largest mutual funds trading on the U.S. stock exchanges. 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permitting </a:t>
            </a:r>
            <a:r>
              <a:rPr lang="en-US" sz="24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investor to reinvest their entire equity, and delay paying capital gains taxes, they enjoy the benefits of compounding their equity. As </a:t>
            </a: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Albert Einstein </a:t>
            </a:r>
            <a:r>
              <a:rPr lang="en-US" sz="24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once said </a:t>
            </a: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“[t]he most powerful force in the Universe is compound interest.” Let’s look at another video on an 1031 exchange: </a:t>
            </a:r>
            <a:r>
              <a:rPr lang="en-US" sz="2200" dirty="0">
                <a:latin typeface="Garamond" panose="02020404030301010803" pitchFamily="18" charset="0"/>
                <a:hlinkClick r:id="rId2"/>
              </a:rPr>
              <a:t>https://www.youtube.com/watch?v=qUo0JT1hiYs</a:t>
            </a:r>
            <a:r>
              <a:rPr lang="en-US" sz="2400" dirty="0">
                <a:latin typeface="Garamond" panose="02020404030301010803" pitchFamily="18" charset="0"/>
              </a:rPr>
              <a:t>. </a:t>
            </a: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Garamond" panose="02020404030301010803" pitchFamily="18" charset="0"/>
              </a:rPr>
              <a:t>Great overview of this in Chapter Nineteen of Brandon Turner’s </a:t>
            </a:r>
            <a:r>
              <a:rPr lang="en-US" sz="2400" i="1" dirty="0">
                <a:solidFill>
                  <a:srgbClr val="000000"/>
                </a:solidFill>
                <a:latin typeface="Garamond" panose="02020404030301010803" pitchFamily="18" charset="0"/>
              </a:rPr>
              <a:t>The Book on Rental Property Investing</a:t>
            </a:r>
            <a:r>
              <a:rPr lang="en-US" sz="2400" dirty="0">
                <a:solidFill>
                  <a:srgbClr val="000000"/>
                </a:solidFill>
                <a:latin typeface="Garamond" panose="02020404030301010803" pitchFamily="18" charset="0"/>
              </a:rPr>
              <a:t> (2020) discussed in Webinar #7. </a:t>
            </a: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</p:txBody>
      </p:sp>
      <p:pic>
        <p:nvPicPr>
          <p:cNvPr id="5" name="Picture 1" descr="page1image52112352">
            <a:extLst>
              <a:ext uri="{FF2B5EF4-FFF2-40B4-BE49-F238E27FC236}">
                <a16:creationId xmlns:a16="http://schemas.microsoft.com/office/drawing/2014/main" id="{44FEF27B-712F-6D0F-8E02-381239E13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945" y="400833"/>
            <a:ext cx="2042058" cy="1110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529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FE291-19F4-5142-875D-0CD8611B9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Garamond" panose="02020404030301010803" pitchFamily="18" charset="0"/>
              </a:rPr>
              <a:t>Strategy (2021-2023)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ABB5A-5F82-4768-7B24-AAE31BB31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6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 great locations </a:t>
            </a:r>
            <a:endParaRPr lang="en-US" sz="26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6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26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6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 </a:t>
            </a:r>
            <a:r>
              <a:rPr lang="en-US" sz="26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6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tates (some income tax free)</a:t>
            </a:r>
            <a:endParaRPr lang="en-US" sz="26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6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Industrial or medical lab properties</a:t>
            </a:r>
            <a:endParaRPr lang="en-US" sz="26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6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 are income producing (as 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hedge against inflation) </a:t>
            </a:r>
            <a:endParaRPr lang="en-US" sz="26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6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essential business tenants</a:t>
            </a:r>
          </a:p>
          <a:p>
            <a:pPr>
              <a:spcBef>
                <a:spcPts val="0"/>
              </a:spcBef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5F6BDD3-C4BC-0116-59DF-C58AC5D652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208088"/>
              </p:ext>
            </p:extLst>
          </p:nvPr>
        </p:nvGraphicFramePr>
        <p:xfrm>
          <a:off x="5910939" y="1978843"/>
          <a:ext cx="5878572" cy="43513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9423">
                  <a:extLst>
                    <a:ext uri="{9D8B030D-6E8A-4147-A177-3AD203B41FA5}">
                      <a16:colId xmlns:a16="http://schemas.microsoft.com/office/drawing/2014/main" val="2197551129"/>
                    </a:ext>
                  </a:extLst>
                </a:gridCol>
                <a:gridCol w="2737790">
                  <a:extLst>
                    <a:ext uri="{9D8B030D-6E8A-4147-A177-3AD203B41FA5}">
                      <a16:colId xmlns:a16="http://schemas.microsoft.com/office/drawing/2014/main" val="2590105392"/>
                    </a:ext>
                  </a:extLst>
                </a:gridCol>
                <a:gridCol w="2021359">
                  <a:extLst>
                    <a:ext uri="{9D8B030D-6E8A-4147-A177-3AD203B41FA5}">
                      <a16:colId xmlns:a16="http://schemas.microsoft.com/office/drawing/2014/main" val="3190568617"/>
                    </a:ext>
                  </a:extLst>
                </a:gridCol>
              </a:tblGrid>
              <a:tr h="285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Industrial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Eager Seller/Bargain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extLst>
                  <a:ext uri="{0D108BD9-81ED-4DB2-BD59-A6C34878D82A}">
                    <a16:rowId xmlns:a16="http://schemas.microsoft.com/office/drawing/2014/main" val="3768917744"/>
                  </a:ext>
                </a:extLst>
              </a:tr>
              <a:tr h="290422">
                <a:tc>
                  <a:txBody>
                    <a:bodyPr/>
                    <a:lstStyle/>
                    <a:p>
                      <a:pPr algn="ctr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extLst>
                  <a:ext uri="{0D108BD9-81ED-4DB2-BD59-A6C34878D82A}">
                    <a16:rowId xmlns:a16="http://schemas.microsoft.com/office/drawing/2014/main" val="1853937776"/>
                  </a:ext>
                </a:extLst>
              </a:tr>
              <a:tr h="290422">
                <a:tc>
                  <a:txBody>
                    <a:bodyPr/>
                    <a:lstStyle/>
                    <a:p>
                      <a:pPr algn="ctr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extLst>
                  <a:ext uri="{0D108BD9-81ED-4DB2-BD59-A6C34878D82A}">
                    <a16:rowId xmlns:a16="http://schemas.microsoft.com/office/drawing/2014/main" val="2217417120"/>
                  </a:ext>
                </a:extLst>
              </a:tr>
              <a:tr h="290422">
                <a:tc>
                  <a:txBody>
                    <a:bodyPr/>
                    <a:lstStyle/>
                    <a:p>
                      <a:pPr algn="ctr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extLst>
                  <a:ext uri="{0D108BD9-81ED-4DB2-BD59-A6C34878D82A}">
                    <a16:rowId xmlns:a16="http://schemas.microsoft.com/office/drawing/2014/main" val="3386533236"/>
                  </a:ext>
                </a:extLst>
              </a:tr>
              <a:tr h="290422">
                <a:tc>
                  <a:txBody>
                    <a:bodyPr/>
                    <a:lstStyle/>
                    <a:p>
                      <a:pPr algn="ctr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extLst>
                  <a:ext uri="{0D108BD9-81ED-4DB2-BD59-A6C34878D82A}">
                    <a16:rowId xmlns:a16="http://schemas.microsoft.com/office/drawing/2014/main" val="392856286"/>
                  </a:ext>
                </a:extLst>
              </a:tr>
              <a:tr h="290422"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extLst>
                  <a:ext uri="{0D108BD9-81ED-4DB2-BD59-A6C34878D82A}">
                    <a16:rowId xmlns:a16="http://schemas.microsoft.com/office/drawing/2014/main" val="51608033"/>
                  </a:ext>
                </a:extLst>
              </a:tr>
              <a:tr h="290422"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Red States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extLst>
                  <a:ext uri="{0D108BD9-81ED-4DB2-BD59-A6C34878D82A}">
                    <a16:rowId xmlns:a16="http://schemas.microsoft.com/office/drawing/2014/main" val="50222685"/>
                  </a:ext>
                </a:extLst>
              </a:tr>
              <a:tr h="290422"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extLst>
                  <a:ext uri="{0D108BD9-81ED-4DB2-BD59-A6C34878D82A}">
                    <a16:rowId xmlns:a16="http://schemas.microsoft.com/office/drawing/2014/main" val="1687108784"/>
                  </a:ext>
                </a:extLst>
              </a:tr>
              <a:tr h="290422"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Location, Location, Location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extLst>
                  <a:ext uri="{0D108BD9-81ED-4DB2-BD59-A6C34878D82A}">
                    <a16:rowId xmlns:a16="http://schemas.microsoft.com/office/drawing/2014/main" val="516420853"/>
                  </a:ext>
                </a:extLst>
              </a:tr>
              <a:tr h="290422"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extLst>
                  <a:ext uri="{0D108BD9-81ED-4DB2-BD59-A6C34878D82A}">
                    <a16:rowId xmlns:a16="http://schemas.microsoft.com/office/drawing/2014/main" val="4002288763"/>
                  </a:ext>
                </a:extLst>
              </a:tr>
              <a:tr h="290422"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extLst>
                  <a:ext uri="{0D108BD9-81ED-4DB2-BD59-A6C34878D82A}">
                    <a16:rowId xmlns:a16="http://schemas.microsoft.com/office/drawing/2014/main" val="3835044400"/>
                  </a:ext>
                </a:extLst>
              </a:tr>
              <a:tr h="290422"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extLst>
                  <a:ext uri="{0D108BD9-81ED-4DB2-BD59-A6C34878D82A}">
                    <a16:rowId xmlns:a16="http://schemas.microsoft.com/office/drawing/2014/main" val="1926145333"/>
                  </a:ext>
                </a:extLst>
              </a:tr>
              <a:tr h="290422"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extLst>
                  <a:ext uri="{0D108BD9-81ED-4DB2-BD59-A6C34878D82A}">
                    <a16:rowId xmlns:a16="http://schemas.microsoft.com/office/drawing/2014/main" val="1644369848"/>
                  </a:ext>
                </a:extLst>
              </a:tr>
              <a:tr h="290422"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extLst>
                  <a:ext uri="{0D108BD9-81ED-4DB2-BD59-A6C34878D82A}">
                    <a16:rowId xmlns:a16="http://schemas.microsoft.com/office/drawing/2014/main" val="2805919053"/>
                  </a:ext>
                </a:extLst>
              </a:tr>
              <a:tr h="290422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Future NOI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Essential Businesses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" marR="6399" marT="6399" marB="0" anchor="b"/>
                </a:tc>
                <a:extLst>
                  <a:ext uri="{0D108BD9-81ED-4DB2-BD59-A6C34878D82A}">
                    <a16:rowId xmlns:a16="http://schemas.microsoft.com/office/drawing/2014/main" val="2404639684"/>
                  </a:ext>
                </a:extLst>
              </a:tr>
            </a:tbl>
          </a:graphicData>
        </a:graphic>
      </p:graphicFrame>
      <p:pic>
        <p:nvPicPr>
          <p:cNvPr id="7" name="Picture 1" descr="page1image52112352">
            <a:extLst>
              <a:ext uri="{FF2B5EF4-FFF2-40B4-BE49-F238E27FC236}">
                <a16:creationId xmlns:a16="http://schemas.microsoft.com/office/drawing/2014/main" id="{4CA27FA6-D1C6-31AC-71E3-BF3CD7B54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28" y="5330123"/>
            <a:ext cx="2032826" cy="1105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 descr="page1image52112352">
            <a:extLst>
              <a:ext uri="{FF2B5EF4-FFF2-40B4-BE49-F238E27FC236}">
                <a16:creationId xmlns:a16="http://schemas.microsoft.com/office/drawing/2014/main" id="{C8CEBC32-C5E7-1A9D-B043-3179E25E9A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8925" y="400833"/>
            <a:ext cx="2042058" cy="1110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534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A046F-D92F-AAA0-2ABE-89441400B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Garamond" panose="02020404030301010803" pitchFamily="18" charset="0"/>
              </a:rPr>
              <a:t>Experience - Six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43A06-E516-8DBC-2C2B-FC0CA7B76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4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Thorinson</a:t>
            </a: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Family Office currently manages 20 properties valued at $63 million across five states. </a:t>
            </a:r>
            <a:endParaRPr lang="en-US" sz="2400" dirty="0">
              <a:latin typeface="Garamond" panose="02020404030301010803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Garamond" panose="02020404030301010803" pitchFamily="18" charset="0"/>
              </a:rPr>
              <a:t>Stewardship Fund (2012-9). Multi-family properties in California.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Garamond" panose="02020404030301010803" pitchFamily="18" charset="0"/>
              </a:rPr>
              <a:t>PRP, LLC (2014-present). Industrial and medical properties in California.</a:t>
            </a:r>
          </a:p>
          <a:p>
            <a:pPr marL="457200" indent="-457200">
              <a:buAutoNum type="arabicPeriod"/>
            </a:pPr>
            <a:r>
              <a:rPr lang="en-US" sz="2400" dirty="0" err="1">
                <a:latin typeface="Garamond" panose="02020404030301010803" pitchFamily="18" charset="0"/>
              </a:rPr>
              <a:t>Thorinson</a:t>
            </a:r>
            <a:r>
              <a:rPr lang="en-US" sz="2400" dirty="0">
                <a:latin typeface="Garamond" panose="02020404030301010803" pitchFamily="18" charset="0"/>
              </a:rPr>
              <a:t> I (2023-present). Industrial properties in Texas. </a:t>
            </a:r>
          </a:p>
          <a:p>
            <a:pPr marL="457200" indent="-457200">
              <a:buAutoNum type="arabicPeriod"/>
            </a:pPr>
            <a:r>
              <a:rPr lang="en-US" sz="2400" dirty="0" err="1">
                <a:latin typeface="Garamond" panose="02020404030301010803" pitchFamily="18" charset="0"/>
              </a:rPr>
              <a:t>Thorinson</a:t>
            </a:r>
            <a:r>
              <a:rPr lang="en-US" sz="2400" dirty="0">
                <a:latin typeface="Garamond" panose="02020404030301010803" pitchFamily="18" charset="0"/>
              </a:rPr>
              <a:t> II (2020-present). Industrial and medical properties in Arizona. </a:t>
            </a:r>
          </a:p>
          <a:p>
            <a:pPr marL="457200" indent="-457200">
              <a:buAutoNum type="arabicPeriod"/>
            </a:pPr>
            <a:r>
              <a:rPr lang="en-US" sz="2400" dirty="0" err="1">
                <a:latin typeface="Garamond" panose="02020404030301010803" pitchFamily="18" charset="0"/>
              </a:rPr>
              <a:t>Thorinson</a:t>
            </a:r>
            <a:r>
              <a:rPr lang="en-US" sz="2400" dirty="0">
                <a:latin typeface="Garamond" panose="02020404030301010803" pitchFamily="18" charset="0"/>
              </a:rPr>
              <a:t> III (2022-present). Industrial and medical properties in Indiana and Texas. </a:t>
            </a:r>
          </a:p>
          <a:p>
            <a:pPr marL="457200" indent="-457200">
              <a:buAutoNum type="arabicPeriod"/>
            </a:pPr>
            <a:r>
              <a:rPr lang="en-US" sz="2400" dirty="0" err="1">
                <a:latin typeface="Garamond" panose="02020404030301010803" pitchFamily="18" charset="0"/>
              </a:rPr>
              <a:t>Thorinson</a:t>
            </a:r>
            <a:r>
              <a:rPr lang="en-US" sz="2400" dirty="0">
                <a:latin typeface="Garamond" panose="02020404030301010803" pitchFamily="18" charset="0"/>
              </a:rPr>
              <a:t> IV (2023-present). Medical buildings in Kentucky and Texas. </a:t>
            </a: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Garamond" panose="02020404030301010803" pitchFamily="18" charset="0"/>
              </a:rPr>
              <a:t>Prior to funds, we operated as Elam Property Management starting in 2010.</a:t>
            </a:r>
          </a:p>
        </p:txBody>
      </p:sp>
      <p:pic>
        <p:nvPicPr>
          <p:cNvPr id="5" name="Picture 1" descr="page1image52112352">
            <a:extLst>
              <a:ext uri="{FF2B5EF4-FFF2-40B4-BE49-F238E27FC236}">
                <a16:creationId xmlns:a16="http://schemas.microsoft.com/office/drawing/2014/main" id="{100D642B-FB2B-E3FB-3502-B26A641EE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945" y="400833"/>
            <a:ext cx="2042058" cy="1110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8053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B4058-4508-C04B-7BD0-61992F68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69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Garamond" panose="02020404030301010803" pitchFamily="18" charset="0"/>
              </a:rPr>
              <a:t>Track Record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F47F8-D03C-DBF0-2BDA-BA5587BC6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2820"/>
            <a:ext cx="10515600" cy="5084143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Since 2010, the </a:t>
            </a:r>
            <a:r>
              <a:rPr lang="en-US" sz="24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Thorinson</a:t>
            </a: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team has:</a:t>
            </a:r>
            <a:endParaRPr lang="en-US" sz="24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Completed $102 million in deal flow;</a:t>
            </a:r>
            <a:endParaRPr lang="en-US" sz="24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average annual return of 21% </a:t>
            </a:r>
            <a:r>
              <a:rPr lang="en-US" sz="24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 13 years</a:t>
            </a: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and</a:t>
            </a:r>
            <a:endParaRPr lang="en-US" sz="24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realized equity multiple of 2.14x.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7F85415-CC28-782B-A94C-416E1C940F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432854"/>
              </p:ext>
            </p:extLst>
          </p:nvPr>
        </p:nvGraphicFramePr>
        <p:xfrm>
          <a:off x="869794" y="2908588"/>
          <a:ext cx="10515600" cy="4192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050">
                  <a:extLst>
                    <a:ext uri="{9D8B030D-6E8A-4147-A177-3AD203B41FA5}">
                      <a16:colId xmlns:a16="http://schemas.microsoft.com/office/drawing/2014/main" val="250970389"/>
                    </a:ext>
                  </a:extLst>
                </a:gridCol>
                <a:gridCol w="858185">
                  <a:extLst>
                    <a:ext uri="{9D8B030D-6E8A-4147-A177-3AD203B41FA5}">
                      <a16:colId xmlns:a16="http://schemas.microsoft.com/office/drawing/2014/main" val="1957481013"/>
                    </a:ext>
                  </a:extLst>
                </a:gridCol>
                <a:gridCol w="1117900">
                  <a:extLst>
                    <a:ext uri="{9D8B030D-6E8A-4147-A177-3AD203B41FA5}">
                      <a16:colId xmlns:a16="http://schemas.microsoft.com/office/drawing/2014/main" val="3683442672"/>
                    </a:ext>
                  </a:extLst>
                </a:gridCol>
                <a:gridCol w="982397">
                  <a:extLst>
                    <a:ext uri="{9D8B030D-6E8A-4147-A177-3AD203B41FA5}">
                      <a16:colId xmlns:a16="http://schemas.microsoft.com/office/drawing/2014/main" val="3040404612"/>
                    </a:ext>
                  </a:extLst>
                </a:gridCol>
                <a:gridCol w="1016273">
                  <a:extLst>
                    <a:ext uri="{9D8B030D-6E8A-4147-A177-3AD203B41FA5}">
                      <a16:colId xmlns:a16="http://schemas.microsoft.com/office/drawing/2014/main" val="2338042758"/>
                    </a:ext>
                  </a:extLst>
                </a:gridCol>
                <a:gridCol w="451677">
                  <a:extLst>
                    <a:ext uri="{9D8B030D-6E8A-4147-A177-3AD203B41FA5}">
                      <a16:colId xmlns:a16="http://schemas.microsoft.com/office/drawing/2014/main" val="2052995323"/>
                    </a:ext>
                  </a:extLst>
                </a:gridCol>
                <a:gridCol w="804549">
                  <a:extLst>
                    <a:ext uri="{9D8B030D-6E8A-4147-A177-3AD203B41FA5}">
                      <a16:colId xmlns:a16="http://schemas.microsoft.com/office/drawing/2014/main" val="2987869079"/>
                    </a:ext>
                  </a:extLst>
                </a:gridCol>
                <a:gridCol w="824310">
                  <a:extLst>
                    <a:ext uri="{9D8B030D-6E8A-4147-A177-3AD203B41FA5}">
                      <a16:colId xmlns:a16="http://schemas.microsoft.com/office/drawing/2014/main" val="3470841243"/>
                    </a:ext>
                  </a:extLst>
                </a:gridCol>
                <a:gridCol w="736798">
                  <a:extLst>
                    <a:ext uri="{9D8B030D-6E8A-4147-A177-3AD203B41FA5}">
                      <a16:colId xmlns:a16="http://schemas.microsoft.com/office/drawing/2014/main" val="1294905953"/>
                    </a:ext>
                  </a:extLst>
                </a:gridCol>
                <a:gridCol w="770674">
                  <a:extLst>
                    <a:ext uri="{9D8B030D-6E8A-4147-A177-3AD203B41FA5}">
                      <a16:colId xmlns:a16="http://schemas.microsoft.com/office/drawing/2014/main" val="4223101762"/>
                    </a:ext>
                  </a:extLst>
                </a:gridCol>
                <a:gridCol w="669046">
                  <a:extLst>
                    <a:ext uri="{9D8B030D-6E8A-4147-A177-3AD203B41FA5}">
                      <a16:colId xmlns:a16="http://schemas.microsoft.com/office/drawing/2014/main" val="4036447340"/>
                    </a:ext>
                  </a:extLst>
                </a:gridCol>
                <a:gridCol w="736798">
                  <a:extLst>
                    <a:ext uri="{9D8B030D-6E8A-4147-A177-3AD203B41FA5}">
                      <a16:colId xmlns:a16="http://schemas.microsoft.com/office/drawing/2014/main" val="4014349769"/>
                    </a:ext>
                  </a:extLst>
                </a:gridCol>
                <a:gridCol w="643639">
                  <a:extLst>
                    <a:ext uri="{9D8B030D-6E8A-4147-A177-3AD203B41FA5}">
                      <a16:colId xmlns:a16="http://schemas.microsoft.com/office/drawing/2014/main" val="3129647476"/>
                    </a:ext>
                  </a:extLst>
                </a:gridCol>
                <a:gridCol w="553304">
                  <a:extLst>
                    <a:ext uri="{9D8B030D-6E8A-4147-A177-3AD203B41FA5}">
                      <a16:colId xmlns:a16="http://schemas.microsoft.com/office/drawing/2014/main" val="114318195"/>
                    </a:ext>
                  </a:extLst>
                </a:gridCol>
              </a:tblGrid>
              <a:tr h="4683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#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Property Type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Location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Acquisition Date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Liquidation Date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Hold      (Years)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Purchase   Price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Sale        Price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Debt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Equity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Annual Income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Return on Equity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Average Annual   Return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Realized   Equity   Multiple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617507"/>
                  </a:ext>
                </a:extLst>
              </a:tr>
              <a:tr h="16130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Residential Inc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San Rafael, 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January, 2010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May, 2015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5.33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$1,155,000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$1,247,000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$905,000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$250,000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$10,000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$257,330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19.31%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2.03x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336820"/>
                  </a:ext>
                </a:extLst>
              </a:tr>
              <a:tr h="16130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Residential Inc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San Rafael, 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February, 2010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July, 2018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8.42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$805,000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$1,012,500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$727,000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$78,000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$10,000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$435,535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66.34%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6.58x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855428"/>
                  </a:ext>
                </a:extLst>
              </a:tr>
              <a:tr h="16130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Residential Inc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Vallejo, 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May, 2010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March, 2016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5.84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$182,000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$377,000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$137,000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$45,000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$12,000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$290,364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110.52%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7.45x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167805"/>
                  </a:ext>
                </a:extLst>
              </a:tr>
              <a:tr h="16130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Multi-Family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Santa Cruz, 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June, 2010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January, 2012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$1,800,000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$2,125,000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$570,000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$1,230,000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$95,000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$512,168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26.25%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1.42x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734018"/>
                  </a:ext>
                </a:extLst>
              </a:tr>
              <a:tr h="16130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Multi-Family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Vallejo, CA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March, 2011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November, 2015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4.67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$231,000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$473,000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$171,000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$60,000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$15,000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$337,405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120.31%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6.62x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303770"/>
                  </a:ext>
                </a:extLst>
              </a:tr>
              <a:tr h="16130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Multi-Family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Santa Rosa, 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February, 2012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June, 2016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4.33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$2,070,000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$4,500,000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$1,327,000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$743,000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$33,000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$2,715,297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84.32%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4.65x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021579"/>
                  </a:ext>
                </a:extLst>
              </a:tr>
              <a:tr h="16130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Multi-Family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San Rafael, 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July, 2012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September, 2016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4.17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$2,400,000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$5,100,000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$1,200,000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$1,200,000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$77,000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$3,166,789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63.25%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3.64x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1083"/>
                  </a:ext>
                </a:extLst>
              </a:tr>
              <a:tr h="16130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Residential Inc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Terra Linda, 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March, 2013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July, 2020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$729,000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$1,347,000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529,000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$200,000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$10,000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$784,891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53.47%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4.92x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973613"/>
                  </a:ext>
                </a:extLst>
              </a:tr>
              <a:tr h="16130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Residential Inc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San Francisco, 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July, 2013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September, 2016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3.17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$600,000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$1,210,000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$100,000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$500,000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$5,700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$637,053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40.16%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2.27x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364844"/>
                  </a:ext>
                </a:extLst>
              </a:tr>
              <a:tr h="16130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Residential Inc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San Francisco, 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July, 2013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September, 2016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3.17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$700,000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$1,250,000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$100,000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$600,000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$31,600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$668,262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35.11%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2.11x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840172"/>
                  </a:ext>
                </a:extLst>
              </a:tr>
              <a:tr h="16130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Multi-Family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Vallejo, CA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October, 2013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September, 2016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2.92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$1,130,000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$2,130,000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$725,000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$405,000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$45,600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$1,194,409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100.98%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3.95x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810848"/>
                  </a:ext>
                </a:extLst>
              </a:tr>
              <a:tr h="16130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Residential Inc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Larkspur, 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April, 2014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August, 2015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$1,050,000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$2,052,000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$800,000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$250,000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$10,000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$1,040,293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311.87%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5.16x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429875"/>
                  </a:ext>
                </a:extLst>
              </a:tr>
              <a:tr h="31484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Multi-Family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Point Richmond, 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May, 2014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September, 2016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$2,139,000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$4,205,000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$1,423,000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$716,000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$54,300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$2,280,270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136.12%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4.18x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113612"/>
                  </a:ext>
                </a:extLst>
              </a:tr>
              <a:tr h="16130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Residential Inc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Mill Valley, 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June, 2014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June, 2022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8.01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$880,000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$1,470,000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$500,000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$380,000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$10,000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$766,921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25.21%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3.02x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625424"/>
                  </a:ext>
                </a:extLst>
              </a:tr>
              <a:tr h="16130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Multi-Family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Fairfax, 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April, 2015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August, 2018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$572,500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$854,000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$422,500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$150,000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$21,600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$392,525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78.42%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3.62x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095424"/>
                  </a:ext>
                </a:extLst>
              </a:tr>
              <a:tr h="16130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Residential Inc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Mill Valley, 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August, 2015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May, 2022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6.75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$2,106,000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$2,800,000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$150,000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$1,956,000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$151,000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$1,848,228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13.99%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1.94x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168627"/>
                  </a:ext>
                </a:extLst>
              </a:tr>
              <a:tr h="16130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Residential Inc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San Rafael, 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#############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September, 2016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$525,000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$775,000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$160,000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$365,000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$30,000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$286,921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78.39%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1.79x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54489"/>
                  </a:ext>
                </a:extLst>
              </a:tr>
              <a:tr h="31484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Industrial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Point Richmond, 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August, 2016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June, 2022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5.84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$1,808,000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$4,000,000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$1,058,000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$750,000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$195,000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$3,590,949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82.05%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5.79x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291622"/>
                  </a:ext>
                </a:extLst>
              </a:tr>
              <a:tr h="16130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Retail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San Francisco, 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November, 2016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February, 2017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$2,950,000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$3,200,000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$2,950,000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$250,000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$10,000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$19,156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30.40%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1.08x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0" marR="8480" marT="848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748017"/>
                  </a:ext>
                </a:extLst>
              </a:tr>
            </a:tbl>
          </a:graphicData>
        </a:graphic>
      </p:graphicFrame>
      <p:pic>
        <p:nvPicPr>
          <p:cNvPr id="4" name="Picture 1" descr="page1image52112352">
            <a:extLst>
              <a:ext uri="{FF2B5EF4-FFF2-40B4-BE49-F238E27FC236}">
                <a16:creationId xmlns:a16="http://schemas.microsoft.com/office/drawing/2014/main" id="{7B22BA9F-AD37-27D8-7AD9-C02A2A7F27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036" y="370796"/>
            <a:ext cx="1936954" cy="10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298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213FC-753C-0F7C-4F7E-D3A8D186D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4307"/>
            <a:ext cx="10515600" cy="1690688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Garamond" panose="02020404030301010803" pitchFamily="18" charset="0"/>
              </a:rPr>
              <a:t>Risk Mitigation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B37D8-7CEB-3FCB-AF67-1F147D8B1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201603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</a:t>
            </a: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 in real estate, as it is a secure, physical asset and hedge against inflation.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never seek a loan-to-value higher than 70%/30%.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commit substantial skin-in-the-game on all investments of at leas</a:t>
            </a:r>
            <a:r>
              <a:rPr lang="en-US" sz="24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 25% of the capital deployed.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managing team has be</a:t>
            </a:r>
            <a:r>
              <a:rPr lang="en-US" sz="24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in real estate for four generations and have successfully </a:t>
            </a:r>
            <a:r>
              <a:rPr lang="en-US" sz="240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managed six </a:t>
            </a:r>
            <a:r>
              <a:rPr lang="en-US" sz="24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funds.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have embedded on our team a general contractor, civil engineer, architect, and litigator, to keep costs down. </a:t>
            </a:r>
          </a:p>
          <a:p>
            <a:pPr marL="342900" indent="-342900">
              <a:spcBef>
                <a:spcPts val="0"/>
              </a:spcBef>
              <a:buFont typeface="Symbol" pitchFamily="2" charset="2"/>
              <a:buChar char=""/>
            </a:pP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 financials are overseen by a former assistant controller with experience working for three different banks. </a:t>
            </a:r>
            <a:endParaRPr lang="en-US" sz="24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have an experienced advisory board, share access to P&amp;Ls, viewing rights to the property bank accounts, and at least one financial audit by Moss Adams during the life of the fund (if requested).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Investor r</a:t>
            </a: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eferences available as part of due diligence.  </a:t>
            </a:r>
          </a:p>
          <a:p>
            <a:endParaRPr lang="en-US" dirty="0"/>
          </a:p>
        </p:txBody>
      </p:sp>
      <p:pic>
        <p:nvPicPr>
          <p:cNvPr id="6" name="Picture 1" descr="page1image52112352">
            <a:extLst>
              <a:ext uri="{FF2B5EF4-FFF2-40B4-BE49-F238E27FC236}">
                <a16:creationId xmlns:a16="http://schemas.microsoft.com/office/drawing/2014/main" id="{6D55042E-2460-299B-30F5-5A5396732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0957" y="5544452"/>
            <a:ext cx="1881112" cy="1022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68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1748</Words>
  <Application>Microsoft Macintosh PowerPoint</Application>
  <PresentationFormat>Widescreen</PresentationFormat>
  <Paragraphs>355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Garamond</vt:lpstr>
      <vt:lpstr>Symbol</vt:lpstr>
      <vt:lpstr>Times New Roman</vt:lpstr>
      <vt:lpstr>Office Theme 2013 - 2022</vt:lpstr>
      <vt:lpstr>       The Thorinson Family Office Your trusted 1031 Exchange property &amp; investment manager </vt:lpstr>
      <vt:lpstr>Thorinson    Who we Are</vt:lpstr>
      <vt:lpstr>Webinar #6 1031 Exchange Tax Advantages</vt:lpstr>
      <vt:lpstr>1031 Exchange Rules</vt:lpstr>
      <vt:lpstr>1031 Exchange Continued</vt:lpstr>
      <vt:lpstr>Strategy (2021-2023)</vt:lpstr>
      <vt:lpstr>Experience - Six Funds</vt:lpstr>
      <vt:lpstr>Track Record</vt:lpstr>
      <vt:lpstr>Risk Mitigation</vt:lpstr>
      <vt:lpstr>Succession and  Safeguard Concerns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Thorinson IV Your trusted 1031 Exchange property manager </dc:title>
  <dc:creator>R E</dc:creator>
  <cp:lastModifiedBy>elam elamproperty.com</cp:lastModifiedBy>
  <cp:revision>53</cp:revision>
  <cp:lastPrinted>2022-12-16T03:02:08Z</cp:lastPrinted>
  <dcterms:created xsi:type="dcterms:W3CDTF">2022-12-16T02:58:50Z</dcterms:created>
  <dcterms:modified xsi:type="dcterms:W3CDTF">2024-03-04T19:48:55Z</dcterms:modified>
</cp:coreProperties>
</file>