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9" r:id="rId2"/>
    <p:sldId id="268" r:id="rId3"/>
    <p:sldId id="271" r:id="rId4"/>
    <p:sldId id="283" r:id="rId5"/>
    <p:sldId id="281" r:id="rId6"/>
    <p:sldId id="275" r:id="rId7"/>
    <p:sldId id="278" r:id="rId8"/>
    <p:sldId id="260" r:id="rId9"/>
    <p:sldId id="28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3"/>
    <p:restoredTop sz="96070"/>
  </p:normalViewPr>
  <p:slideViewPr>
    <p:cSldViewPr snapToGrid="0">
      <p:cViewPr varScale="1">
        <p:scale>
          <a:sx n="119" d="100"/>
          <a:sy n="119" d="100"/>
        </p:scale>
        <p:origin x="56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robertelam/Desktop/THORINSON/Thorinson%20-%20Fund%20Docs/1031%20Presentation/Wealth%20Webinar%20%235.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robertelam/Desktop/THORINSON/Presentation/1031%20Exchange%20Chart.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9366465061432536E-2"/>
          <c:y val="1.663006238628742E-2"/>
          <c:w val="0.94787991175016162"/>
          <c:h val="0.92826960340486597"/>
        </c:manualLayout>
      </c:layout>
      <c:scatterChart>
        <c:scatterStyle val="lineMarker"/>
        <c:varyColors val="0"/>
        <c:ser>
          <c:idx val="0"/>
          <c:order val="0"/>
          <c:tx>
            <c:strRef>
              <c:f>Sheet3!$B$2</c:f>
              <c:strCache>
                <c:ptCount val="1"/>
                <c:pt idx="0">
                  <c:v>Work Life in Years</c:v>
                </c:pt>
              </c:strCache>
            </c:strRef>
          </c:tx>
          <c:spPr>
            <a:ln w="28575" cap="rnd">
              <a:solidFill>
                <a:schemeClr val="accent1"/>
              </a:solidFill>
              <a:round/>
            </a:ln>
            <a:effectLst/>
          </c:spPr>
          <c:marker>
            <c:symbol val="none"/>
          </c:marker>
          <c:yVal>
            <c:numRef>
              <c:f>Sheet3!$B$3:$B$51</c:f>
              <c:numCache>
                <c:formatCode>General</c:formatCode>
                <c:ptCount val="49"/>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numCache>
            </c:numRef>
          </c:yVal>
          <c:smooth val="0"/>
          <c:extLst>
            <c:ext xmlns:c16="http://schemas.microsoft.com/office/drawing/2014/chart" uri="{C3380CC4-5D6E-409C-BE32-E72D297353CC}">
              <c16:uniqueId val="{00000000-4AC6-F141-8FFA-14D104AD2920}"/>
            </c:ext>
          </c:extLst>
        </c:ser>
        <c:ser>
          <c:idx val="1"/>
          <c:order val="1"/>
          <c:tx>
            <c:strRef>
              <c:f>Sheet3!$C$2</c:f>
              <c:strCache>
                <c:ptCount val="1"/>
                <c:pt idx="0">
                  <c:v>Annual Rate of Return</c:v>
                </c:pt>
              </c:strCache>
            </c:strRef>
          </c:tx>
          <c:spPr>
            <a:ln w="28575" cap="rnd">
              <a:solidFill>
                <a:schemeClr val="accent2"/>
              </a:solidFill>
              <a:round/>
            </a:ln>
            <a:effectLst/>
          </c:spPr>
          <c:marker>
            <c:symbol val="none"/>
          </c:marker>
          <c:yVal>
            <c:numRef>
              <c:f>Sheet3!$C$3:$C$51</c:f>
              <c:numCache>
                <c:formatCode>0.0</c:formatCode>
                <c:ptCount val="49"/>
                <c:pt idx="0">
                  <c:v>100</c:v>
                </c:pt>
                <c:pt idx="1">
                  <c:v>106.12559999999999</c:v>
                </c:pt>
                <c:pt idx="2">
                  <c:v>112.62642975359999</c:v>
                </c:pt>
                <c:pt idx="3">
                  <c:v>119.52547433458651</c:v>
                </c:pt>
                <c:pt idx="4">
                  <c:v>126.84712679042593</c:v>
                </c:pt>
                <c:pt idx="5">
                  <c:v>134.61727438910026</c:v>
                </c:pt>
                <c:pt idx="6">
                  <c:v>142.86339014907898</c:v>
                </c:pt>
                <c:pt idx="7">
                  <c:v>151.61462997605096</c:v>
                </c:pt>
                <c:pt idx="8">
                  <c:v>160.90193574986392</c:v>
                </c:pt>
                <c:pt idx="9">
                  <c:v>170.75814472615758</c:v>
                </c:pt>
                <c:pt idx="10">
                  <c:v>181.21810563950308</c:v>
                </c:pt>
                <c:pt idx="11">
                  <c:v>192.31880191855649</c:v>
                </c:pt>
                <c:pt idx="12">
                  <c:v>204.09948244887957</c:v>
                </c:pt>
                <c:pt idx="13">
                  <c:v>216.60180034576814</c:v>
                </c:pt>
                <c:pt idx="14">
                  <c:v>229.86996022774852</c:v>
                </c:pt>
                <c:pt idx="15">
                  <c:v>243.95087451145949</c:v>
                </c:pt>
                <c:pt idx="16">
                  <c:v>258.89432928053344</c:v>
                </c:pt>
                <c:pt idx="17">
                  <c:v>274.75316031494179</c:v>
                </c:pt>
                <c:pt idx="18">
                  <c:v>291.58343990319383</c:v>
                </c:pt>
                <c:pt idx="19">
                  <c:v>309.44467509790388</c:v>
                </c:pt>
                <c:pt idx="20">
                  <c:v>328.40001811570107</c:v>
                </c:pt>
                <c:pt idx="21">
                  <c:v>348.51648962539645</c:v>
                </c:pt>
                <c:pt idx="22">
                  <c:v>369.86521571388971</c:v>
                </c:pt>
                <c:pt idx="23">
                  <c:v>392.52167936765971</c:v>
                </c:pt>
                <c:pt idx="24">
                  <c:v>416.56598735900508</c:v>
                </c:pt>
                <c:pt idx="25">
                  <c:v>442.08315348066827</c:v>
                </c:pt>
                <c:pt idx="26">
                  <c:v>469.16339913028008</c:v>
                </c:pt>
                <c:pt idx="27">
                  <c:v>497.90247230740454</c:v>
                </c:pt>
                <c:pt idx="28">
                  <c:v>528.40198615106692</c:v>
                </c:pt>
                <c:pt idx="29">
                  <c:v>560.76977821473668</c:v>
                </c:pt>
                <c:pt idx="30">
                  <c:v>595.12029174905854</c:v>
                </c:pt>
                <c:pt idx="31">
                  <c:v>631.57498034043886</c:v>
                </c:pt>
                <c:pt idx="32">
                  <c:v>670.26273733617279</c:v>
                </c:pt>
                <c:pt idx="33">
                  <c:v>711.32035157443738</c:v>
                </c:pt>
                <c:pt idx="34">
                  <c:v>754.89299103048108</c:v>
                </c:pt>
                <c:pt idx="35">
                  <c:v>801.13471608904422</c:v>
                </c:pt>
                <c:pt idx="36">
                  <c:v>850.20902425779468</c:v>
                </c:pt>
                <c:pt idx="37">
                  <c:v>902.28942824773014</c:v>
                </c:pt>
                <c:pt idx="38">
                  <c:v>957.56006946447303</c:v>
                </c:pt>
                <c:pt idx="39">
                  <c:v>1016.2163690795887</c:v>
                </c:pt>
                <c:pt idx="40">
                  <c:v>1078.4657189839279</c:v>
                </c:pt>
                <c:pt idx="41">
                  <c:v>1144.5282150660073</c:v>
                </c:pt>
                <c:pt idx="42">
                  <c:v>1214.6374354080906</c:v>
                </c:pt>
                <c:pt idx="43">
                  <c:v>1289.0412661514486</c:v>
                </c:pt>
                <c:pt idx="44">
                  <c:v>1368.0027779508216</c:v>
                </c:pt>
                <c:pt idx="45">
                  <c:v>1451.8011561169772</c:v>
                </c:pt>
                <c:pt idx="46">
                  <c:v>1540.7326877360786</c:v>
                </c:pt>
                <c:pt idx="47">
                  <c:v>1635.1118092560398</c:v>
                </c:pt>
                <c:pt idx="48">
                  <c:v>1735.2722182438276</c:v>
                </c:pt>
              </c:numCache>
            </c:numRef>
          </c:yVal>
          <c:smooth val="0"/>
          <c:extLst>
            <c:ext xmlns:c16="http://schemas.microsoft.com/office/drawing/2014/chart" uri="{C3380CC4-5D6E-409C-BE32-E72D297353CC}">
              <c16:uniqueId val="{00000001-4AC6-F141-8FFA-14D104AD2920}"/>
            </c:ext>
          </c:extLst>
        </c:ser>
        <c:ser>
          <c:idx val="2"/>
          <c:order val="2"/>
          <c:tx>
            <c:strRef>
              <c:f>Sheet3!$D$2</c:f>
              <c:strCache>
                <c:ptCount val="1"/>
                <c:pt idx="0">
                  <c:v>Early Setback</c:v>
                </c:pt>
              </c:strCache>
            </c:strRef>
          </c:tx>
          <c:spPr>
            <a:ln w="28575" cap="rnd">
              <a:solidFill>
                <a:schemeClr val="accent3"/>
              </a:solidFill>
              <a:round/>
            </a:ln>
            <a:effectLst/>
          </c:spPr>
          <c:marker>
            <c:symbol val="none"/>
          </c:marker>
          <c:yVal>
            <c:numRef>
              <c:f>Sheet3!$D$3:$D$51</c:f>
              <c:numCache>
                <c:formatCode>0.0</c:formatCode>
                <c:ptCount val="49"/>
                <c:pt idx="0">
                  <c:v>100</c:v>
                </c:pt>
                <c:pt idx="1">
                  <c:v>106.12559999999999</c:v>
                </c:pt>
                <c:pt idx="2">
                  <c:v>112.62642975359999</c:v>
                </c:pt>
                <c:pt idx="3">
                  <c:v>119.52547433458651</c:v>
                </c:pt>
                <c:pt idx="4">
                  <c:v>126.84712679042593</c:v>
                </c:pt>
                <c:pt idx="5">
                  <c:v>134.61727438910026</c:v>
                </c:pt>
                <c:pt idx="6">
                  <c:v>142.86339014907898</c:v>
                </c:pt>
                <c:pt idx="7">
                  <c:v>151.61462997605096</c:v>
                </c:pt>
                <c:pt idx="8">
                  <c:v>160.90193574986392</c:v>
                </c:pt>
                <c:pt idx="9">
                  <c:v>170.75814472615758</c:v>
                </c:pt>
                <c:pt idx="10">
                  <c:v>81.218105639503079</c:v>
                </c:pt>
                <c:pt idx="11">
                  <c:v>86.193201918556483</c:v>
                </c:pt>
                <c:pt idx="12">
                  <c:v>91.473052695279577</c:v>
                </c:pt>
                <c:pt idx="13">
                  <c:v>97.076326011181621</c:v>
                </c:pt>
                <c:pt idx="14">
                  <c:v>103.02283343732256</c:v>
                </c:pt>
                <c:pt idx="15">
                  <c:v>109.33360012235919</c:v>
                </c:pt>
                <c:pt idx="16">
                  <c:v>116.03093913145442</c:v>
                </c:pt>
                <c:pt idx="17">
                  <c:v>123.13853033889079</c:v>
                </c:pt>
                <c:pt idx="18">
                  <c:v>130.68150415332988</c:v>
                </c:pt>
                <c:pt idx="19">
                  <c:v>138.68653037174624</c:v>
                </c:pt>
                <c:pt idx="20">
                  <c:v>147.18191247619794</c:v>
                </c:pt>
                <c:pt idx="21">
                  <c:v>156.1976877068399</c:v>
                </c:pt>
                <c:pt idx="22">
                  <c:v>165.76573326501008</c:v>
                </c:pt>
                <c:pt idx="23">
                  <c:v>175.91987902189155</c:v>
                </c:pt>
                <c:pt idx="24">
                  <c:v>186.69602713125653</c:v>
                </c:pt>
                <c:pt idx="25">
                  <c:v>198.13227896920878</c:v>
                </c:pt>
                <c:pt idx="26">
                  <c:v>210.26906984974664</c:v>
                </c:pt>
                <c:pt idx="27">
                  <c:v>223.14931199246271</c:v>
                </c:pt>
                <c:pt idx="28">
                  <c:v>236.818546247873</c:v>
                </c:pt>
                <c:pt idx="29">
                  <c:v>251.32510311683271</c:v>
                </c:pt>
                <c:pt idx="30">
                  <c:v>266.72027363335741</c:v>
                </c:pt>
                <c:pt idx="31">
                  <c:v>283.05849071504235</c:v>
                </c:pt>
                <c:pt idx="32">
                  <c:v>300.39752162228297</c:v>
                </c:pt>
                <c:pt idx="33">
                  <c:v>318.7986722067775</c:v>
                </c:pt>
                <c:pt idx="34">
                  <c:v>338.32700367147584</c:v>
                </c:pt>
                <c:pt idx="35">
                  <c:v>359.05156260837578</c:v>
                </c:pt>
                <c:pt idx="36">
                  <c:v>381.04562512751443</c:v>
                </c:pt>
                <c:pt idx="37">
                  <c:v>404.38695594032544</c:v>
                </c:pt>
                <c:pt idx="38">
                  <c:v>429.158083313406</c:v>
                </c:pt>
                <c:pt idx="39">
                  <c:v>455.446590864852</c:v>
                </c:pt>
                <c:pt idx="40">
                  <c:v>483.34542723486936</c:v>
                </c:pt>
                <c:pt idx="41">
                  <c:v>512.95323472556856</c:v>
                </c:pt>
                <c:pt idx="42">
                  <c:v>544.37469807191803</c:v>
                </c:pt>
                <c:pt idx="43">
                  <c:v>577.7209145770114</c:v>
                </c:pt>
                <c:pt idx="44">
                  <c:v>613.10978692034075</c:v>
                </c:pt>
                <c:pt idx="45">
                  <c:v>650.66644002793316</c:v>
                </c:pt>
                <c:pt idx="46">
                  <c:v>690.52366347828422</c:v>
                </c:pt>
                <c:pt idx="47">
                  <c:v>732.82238100831</c:v>
                </c:pt>
                <c:pt idx="48">
                  <c:v>777.71214877935506</c:v>
                </c:pt>
              </c:numCache>
            </c:numRef>
          </c:yVal>
          <c:smooth val="0"/>
          <c:extLst>
            <c:ext xmlns:c16="http://schemas.microsoft.com/office/drawing/2014/chart" uri="{C3380CC4-5D6E-409C-BE32-E72D297353CC}">
              <c16:uniqueId val="{00000002-4AC6-F141-8FFA-14D104AD2920}"/>
            </c:ext>
          </c:extLst>
        </c:ser>
        <c:ser>
          <c:idx val="3"/>
          <c:order val="3"/>
          <c:tx>
            <c:strRef>
              <c:f>Sheet3!$E$2</c:f>
              <c:strCache>
                <c:ptCount val="1"/>
                <c:pt idx="0">
                  <c:v>Late Setback</c:v>
                </c:pt>
              </c:strCache>
            </c:strRef>
          </c:tx>
          <c:spPr>
            <a:ln w="28575" cap="rnd">
              <a:solidFill>
                <a:schemeClr val="accent4"/>
              </a:solidFill>
              <a:round/>
            </a:ln>
            <a:effectLst/>
          </c:spPr>
          <c:marker>
            <c:symbol val="none"/>
          </c:marker>
          <c:yVal>
            <c:numRef>
              <c:f>Sheet3!$E$3:$E$51</c:f>
              <c:numCache>
                <c:formatCode>0.0</c:formatCode>
                <c:ptCount val="49"/>
                <c:pt idx="0">
                  <c:v>100</c:v>
                </c:pt>
                <c:pt idx="1">
                  <c:v>106.12559999999999</c:v>
                </c:pt>
                <c:pt idx="2">
                  <c:v>112.62642975359999</c:v>
                </c:pt>
                <c:pt idx="3">
                  <c:v>119.52547433458651</c:v>
                </c:pt>
                <c:pt idx="4">
                  <c:v>126.84712679042593</c:v>
                </c:pt>
                <c:pt idx="5">
                  <c:v>134.61727438910026</c:v>
                </c:pt>
                <c:pt idx="6">
                  <c:v>142.86339014907898</c:v>
                </c:pt>
                <c:pt idx="7">
                  <c:v>151.61462997605096</c:v>
                </c:pt>
                <c:pt idx="8">
                  <c:v>160.90193574986392</c:v>
                </c:pt>
                <c:pt idx="9">
                  <c:v>170.75814472615758</c:v>
                </c:pt>
                <c:pt idx="10">
                  <c:v>181.21810563950308</c:v>
                </c:pt>
                <c:pt idx="11">
                  <c:v>192.31880191855649</c:v>
                </c:pt>
                <c:pt idx="12">
                  <c:v>204.09948244887957</c:v>
                </c:pt>
                <c:pt idx="13">
                  <c:v>216.60180034576814</c:v>
                </c:pt>
                <c:pt idx="14">
                  <c:v>229.86996022774852</c:v>
                </c:pt>
                <c:pt idx="15">
                  <c:v>243.95087451145949</c:v>
                </c:pt>
                <c:pt idx="16">
                  <c:v>258.89432928053344</c:v>
                </c:pt>
                <c:pt idx="17">
                  <c:v>274.75316031494179</c:v>
                </c:pt>
                <c:pt idx="18">
                  <c:v>291.58343990319383</c:v>
                </c:pt>
                <c:pt idx="19">
                  <c:v>309.44467509790388</c:v>
                </c:pt>
                <c:pt idx="20">
                  <c:v>328.40001811570107</c:v>
                </c:pt>
                <c:pt idx="21">
                  <c:v>348.51648962539645</c:v>
                </c:pt>
                <c:pt idx="22">
                  <c:v>369.86521571388971</c:v>
                </c:pt>
                <c:pt idx="23">
                  <c:v>392.52167936765971</c:v>
                </c:pt>
                <c:pt idx="24">
                  <c:v>416.56598735900508</c:v>
                </c:pt>
                <c:pt idx="25">
                  <c:v>442.08315348066827</c:v>
                </c:pt>
                <c:pt idx="26">
                  <c:v>469.16339913028008</c:v>
                </c:pt>
                <c:pt idx="27">
                  <c:v>497.90247230740454</c:v>
                </c:pt>
                <c:pt idx="28">
                  <c:v>528.40198615106692</c:v>
                </c:pt>
                <c:pt idx="29">
                  <c:v>560.76977821473668</c:v>
                </c:pt>
                <c:pt idx="30">
                  <c:v>595.12029174905854</c:v>
                </c:pt>
                <c:pt idx="31">
                  <c:v>631.57498034043886</c:v>
                </c:pt>
                <c:pt idx="32">
                  <c:v>670.26273733617279</c:v>
                </c:pt>
                <c:pt idx="33">
                  <c:v>711.32035157443738</c:v>
                </c:pt>
                <c:pt idx="34">
                  <c:v>754.89299103048108</c:v>
                </c:pt>
                <c:pt idx="35">
                  <c:v>801.13471608904422</c:v>
                </c:pt>
                <c:pt idx="36">
                  <c:v>850.20902425779468</c:v>
                </c:pt>
                <c:pt idx="37">
                  <c:v>902.28942824773014</c:v>
                </c:pt>
                <c:pt idx="38">
                  <c:v>957.56006946447303</c:v>
                </c:pt>
                <c:pt idx="39">
                  <c:v>916.21636907958873</c:v>
                </c:pt>
                <c:pt idx="40">
                  <c:v>972.34011898392805</c:v>
                </c:pt>
                <c:pt idx="41">
                  <c:v>1031.9017853124076</c:v>
                </c:pt>
                <c:pt idx="42">
                  <c:v>1095.1119610735043</c:v>
                </c:pt>
                <c:pt idx="43">
                  <c:v>1162.1941393610227</c:v>
                </c:pt>
                <c:pt idx="44">
                  <c:v>1233.3855035617214</c:v>
                </c:pt>
                <c:pt idx="45">
                  <c:v>1308.9377659678983</c:v>
                </c:pt>
                <c:pt idx="46">
                  <c:v>1389.1180577600278</c:v>
                </c:pt>
                <c:pt idx="47">
                  <c:v>1474.2098735061761</c:v>
                </c:pt>
                <c:pt idx="48">
                  <c:v>1564.5140735176703</c:v>
                </c:pt>
              </c:numCache>
            </c:numRef>
          </c:yVal>
          <c:smooth val="0"/>
          <c:extLst>
            <c:ext xmlns:c16="http://schemas.microsoft.com/office/drawing/2014/chart" uri="{C3380CC4-5D6E-409C-BE32-E72D297353CC}">
              <c16:uniqueId val="{00000003-4AC6-F141-8FFA-14D104AD2920}"/>
            </c:ext>
          </c:extLst>
        </c:ser>
        <c:dLbls>
          <c:showLegendKey val="0"/>
          <c:showVal val="0"/>
          <c:showCatName val="0"/>
          <c:showSerName val="0"/>
          <c:showPercent val="0"/>
          <c:showBubbleSize val="0"/>
        </c:dLbls>
        <c:axId val="296999168"/>
        <c:axId val="296765136"/>
      </c:scatterChart>
      <c:valAx>
        <c:axId val="296999168"/>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6765136"/>
        <c:crosses val="autoZero"/>
        <c:crossBetween val="midCat"/>
      </c:valAx>
      <c:valAx>
        <c:axId val="296765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6999168"/>
        <c:crosses val="autoZero"/>
        <c:crossBetween val="midCat"/>
      </c:valAx>
      <c:spPr>
        <a:noFill/>
        <a:ln>
          <a:noFill/>
        </a:ln>
        <a:effectLst/>
      </c:spPr>
    </c:plotArea>
    <c:legend>
      <c:legendPos val="b"/>
      <c:legendEntry>
        <c:idx val="0"/>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1031</a:t>
            </a:r>
            <a:r>
              <a:rPr lang="en-US" baseline="0"/>
              <a:t> Exchange Reinvestment</a:t>
            </a:r>
            <a:endParaRPr lang="en-US"/>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9.4875231860595738E-2"/>
          <c:y val="4.1617520188606219E-2"/>
          <c:w val="0.88220593302147432"/>
          <c:h val="0.73672923992216655"/>
        </c:manualLayout>
      </c:layout>
      <c:lineChart>
        <c:grouping val="standard"/>
        <c:varyColors val="0"/>
        <c:ser>
          <c:idx val="0"/>
          <c:order val="0"/>
          <c:spPr>
            <a:ln w="34925" cap="rnd">
              <a:solidFill>
                <a:schemeClr val="accent1"/>
              </a:solidFill>
              <a:round/>
            </a:ln>
            <a:effectLst>
              <a:outerShdw blurRad="57150" dist="19050" dir="5400000" algn="ctr" rotWithShape="0">
                <a:srgbClr val="000000">
                  <a:alpha val="63000"/>
                </a:srgbClr>
              </a:outerShdw>
            </a:effectLst>
          </c:spPr>
          <c:marker>
            <c:symbol val="none"/>
          </c:marker>
          <c:cat>
            <c:strRef>
              <c:f>Sheet1!$B$6:$B$11</c:f>
              <c:strCache>
                <c:ptCount val="6"/>
                <c:pt idx="0">
                  <c:v>Year 0</c:v>
                </c:pt>
                <c:pt idx="1">
                  <c:v>Year 4</c:v>
                </c:pt>
                <c:pt idx="2">
                  <c:v>Year 8</c:v>
                </c:pt>
                <c:pt idx="3">
                  <c:v>Year 12</c:v>
                </c:pt>
                <c:pt idx="4">
                  <c:v>Year 16</c:v>
                </c:pt>
                <c:pt idx="5">
                  <c:v>Year 20</c:v>
                </c:pt>
              </c:strCache>
            </c:strRef>
          </c:cat>
          <c:val>
            <c:numRef>
              <c:f>Sheet1!$C$6:$C$11</c:f>
              <c:numCache>
                <c:formatCode>"$"#,##0</c:formatCode>
                <c:ptCount val="6"/>
                <c:pt idx="0">
                  <c:v>1000000</c:v>
                </c:pt>
                <c:pt idx="1">
                  <c:v>1500000</c:v>
                </c:pt>
                <c:pt idx="2">
                  <c:v>2250000</c:v>
                </c:pt>
                <c:pt idx="3">
                  <c:v>3375000</c:v>
                </c:pt>
                <c:pt idx="4">
                  <c:v>5062500</c:v>
                </c:pt>
                <c:pt idx="5">
                  <c:v>7593750</c:v>
                </c:pt>
              </c:numCache>
            </c:numRef>
          </c:val>
          <c:smooth val="0"/>
          <c:extLst>
            <c:ext xmlns:c16="http://schemas.microsoft.com/office/drawing/2014/chart" uri="{C3380CC4-5D6E-409C-BE32-E72D297353CC}">
              <c16:uniqueId val="{00000000-E25A-D64A-A896-BEE9DA1444D2}"/>
            </c:ext>
          </c:extLst>
        </c:ser>
        <c:ser>
          <c:idx val="1"/>
          <c:order val="1"/>
          <c:spPr>
            <a:ln w="34925" cap="rnd">
              <a:solidFill>
                <a:schemeClr val="accent2"/>
              </a:solidFill>
              <a:round/>
            </a:ln>
            <a:effectLst>
              <a:outerShdw blurRad="57150" dist="19050" dir="5400000" algn="ctr" rotWithShape="0">
                <a:srgbClr val="000000">
                  <a:alpha val="63000"/>
                </a:srgbClr>
              </a:outerShdw>
            </a:effectLst>
          </c:spPr>
          <c:marker>
            <c:symbol val="none"/>
          </c:marker>
          <c:cat>
            <c:strRef>
              <c:f>Sheet1!$B$6:$B$11</c:f>
              <c:strCache>
                <c:ptCount val="6"/>
                <c:pt idx="0">
                  <c:v>Year 0</c:v>
                </c:pt>
                <c:pt idx="1">
                  <c:v>Year 4</c:v>
                </c:pt>
                <c:pt idx="2">
                  <c:v>Year 8</c:v>
                </c:pt>
                <c:pt idx="3">
                  <c:v>Year 12</c:v>
                </c:pt>
                <c:pt idx="4">
                  <c:v>Year 16</c:v>
                </c:pt>
                <c:pt idx="5">
                  <c:v>Year 20</c:v>
                </c:pt>
              </c:strCache>
            </c:strRef>
          </c:cat>
          <c:val>
            <c:numRef>
              <c:f>Sheet1!$D$6:$D$11</c:f>
              <c:numCache>
                <c:formatCode>"$"#,##0</c:formatCode>
                <c:ptCount val="6"/>
                <c:pt idx="0">
                  <c:v>1000000</c:v>
                </c:pt>
                <c:pt idx="1">
                  <c:v>1335000</c:v>
                </c:pt>
                <c:pt idx="2">
                  <c:v>1782225</c:v>
                </c:pt>
                <c:pt idx="3">
                  <c:v>2379270</c:v>
                </c:pt>
                <c:pt idx="4">
                  <c:v>3176326</c:v>
                </c:pt>
                <c:pt idx="5">
                  <c:v>4240395</c:v>
                </c:pt>
              </c:numCache>
            </c:numRef>
          </c:val>
          <c:smooth val="0"/>
          <c:extLst>
            <c:ext xmlns:c16="http://schemas.microsoft.com/office/drawing/2014/chart" uri="{C3380CC4-5D6E-409C-BE32-E72D297353CC}">
              <c16:uniqueId val="{00000001-E25A-D64A-A896-BEE9DA1444D2}"/>
            </c:ext>
          </c:extLst>
        </c:ser>
        <c:dLbls>
          <c:showLegendKey val="0"/>
          <c:showVal val="0"/>
          <c:showCatName val="0"/>
          <c:showSerName val="0"/>
          <c:showPercent val="0"/>
          <c:showBubbleSize val="0"/>
        </c:dLbls>
        <c:smooth val="0"/>
        <c:axId val="1719099392"/>
        <c:axId val="1719209824"/>
      </c:lineChart>
      <c:catAx>
        <c:axId val="1719099392"/>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719209824"/>
        <c:crosses val="autoZero"/>
        <c:auto val="1"/>
        <c:lblAlgn val="ctr"/>
        <c:lblOffset val="100"/>
        <c:noMultiLvlLbl val="0"/>
      </c:catAx>
      <c:valAx>
        <c:axId val="1719209824"/>
        <c:scaling>
          <c:orientation val="minMax"/>
        </c:scaling>
        <c:delete val="0"/>
        <c:axPos val="l"/>
        <c:majorGridlines>
          <c:spPr>
            <a:ln w="9525" cap="flat" cmpd="sng" algn="ctr">
              <a:solidFill>
                <a:schemeClr val="lt1">
                  <a:lumMod val="95000"/>
                  <a:alpha val="10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719099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04">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EEDE3A-5D68-7549-A889-617562FEA6D0}" type="datetimeFigureOut">
              <a:rPr lang="en-US" smtClean="0"/>
              <a:t>2/28/24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45478-6E73-B341-A60C-2D12B679547D}" type="slidenum">
              <a:rPr lang="en-US" smtClean="0"/>
              <a:t>‹#›</a:t>
            </a:fld>
            <a:endParaRPr lang="en-US"/>
          </a:p>
        </p:txBody>
      </p:sp>
    </p:spTree>
    <p:extLst>
      <p:ext uri="{BB962C8B-B14F-4D97-AF65-F5344CB8AC3E}">
        <p14:creationId xmlns:p14="http://schemas.microsoft.com/office/powerpoint/2010/main" val="7403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43D7-056B-AC80-E429-26CD995D29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09B696-29EF-5CE0-6189-45AEFB0D91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391719-38BC-2625-4C4D-FB9A3A72389F}"/>
              </a:ext>
            </a:extLst>
          </p:cNvPr>
          <p:cNvSpPr>
            <a:spLocks noGrp="1"/>
          </p:cNvSpPr>
          <p:nvPr>
            <p:ph type="dt" sz="half" idx="10"/>
          </p:nvPr>
        </p:nvSpPr>
        <p:spPr/>
        <p:txBody>
          <a:bodyPr/>
          <a:lstStyle/>
          <a:p>
            <a:fld id="{F1CB4210-7803-844F-A653-7E94E558E424}" type="datetimeFigureOut">
              <a:rPr lang="en-US" smtClean="0"/>
              <a:t>2/28/24</a:t>
            </a:fld>
            <a:endParaRPr lang="en-US"/>
          </a:p>
        </p:txBody>
      </p:sp>
      <p:sp>
        <p:nvSpPr>
          <p:cNvPr id="5" name="Footer Placeholder 4">
            <a:extLst>
              <a:ext uri="{FF2B5EF4-FFF2-40B4-BE49-F238E27FC236}">
                <a16:creationId xmlns:a16="http://schemas.microsoft.com/office/drawing/2014/main" id="{9B9E69D5-3118-D31B-9D3C-AA7A312A0C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C020CE-BD23-AE68-6494-0869FD5AB0BB}"/>
              </a:ext>
            </a:extLst>
          </p:cNvPr>
          <p:cNvSpPr>
            <a:spLocks noGrp="1"/>
          </p:cNvSpPr>
          <p:nvPr>
            <p:ph type="sldNum" sz="quarter" idx="12"/>
          </p:nvPr>
        </p:nvSpPr>
        <p:spPr/>
        <p:txBody>
          <a:bodyPr/>
          <a:lstStyle/>
          <a:p>
            <a:fld id="{323B0C93-B321-9748-993B-6FFF7F337185}" type="slidenum">
              <a:rPr lang="en-US" smtClean="0"/>
              <a:t>‹#›</a:t>
            </a:fld>
            <a:endParaRPr lang="en-US"/>
          </a:p>
        </p:txBody>
      </p:sp>
    </p:spTree>
    <p:extLst>
      <p:ext uri="{BB962C8B-B14F-4D97-AF65-F5344CB8AC3E}">
        <p14:creationId xmlns:p14="http://schemas.microsoft.com/office/powerpoint/2010/main" val="1190660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7E576-114C-BA0E-3B7C-E03648D6A3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30F292-BB74-0187-6F1A-46F34329A6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5EFC20-B26A-0AD0-AAD8-F14744366F44}"/>
              </a:ext>
            </a:extLst>
          </p:cNvPr>
          <p:cNvSpPr>
            <a:spLocks noGrp="1"/>
          </p:cNvSpPr>
          <p:nvPr>
            <p:ph type="dt" sz="half" idx="10"/>
          </p:nvPr>
        </p:nvSpPr>
        <p:spPr/>
        <p:txBody>
          <a:bodyPr/>
          <a:lstStyle/>
          <a:p>
            <a:fld id="{F1CB4210-7803-844F-A653-7E94E558E424}" type="datetimeFigureOut">
              <a:rPr lang="en-US" smtClean="0"/>
              <a:t>2/28/24</a:t>
            </a:fld>
            <a:endParaRPr lang="en-US"/>
          </a:p>
        </p:txBody>
      </p:sp>
      <p:sp>
        <p:nvSpPr>
          <p:cNvPr id="5" name="Footer Placeholder 4">
            <a:extLst>
              <a:ext uri="{FF2B5EF4-FFF2-40B4-BE49-F238E27FC236}">
                <a16:creationId xmlns:a16="http://schemas.microsoft.com/office/drawing/2014/main" id="{F65F570C-4A4C-8594-083D-5657F3828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D635FA-791F-F71C-3DEE-15F7AAC5DE8B}"/>
              </a:ext>
            </a:extLst>
          </p:cNvPr>
          <p:cNvSpPr>
            <a:spLocks noGrp="1"/>
          </p:cNvSpPr>
          <p:nvPr>
            <p:ph type="sldNum" sz="quarter" idx="12"/>
          </p:nvPr>
        </p:nvSpPr>
        <p:spPr/>
        <p:txBody>
          <a:bodyPr/>
          <a:lstStyle/>
          <a:p>
            <a:fld id="{323B0C93-B321-9748-993B-6FFF7F337185}" type="slidenum">
              <a:rPr lang="en-US" smtClean="0"/>
              <a:t>‹#›</a:t>
            </a:fld>
            <a:endParaRPr lang="en-US"/>
          </a:p>
        </p:txBody>
      </p:sp>
    </p:spTree>
    <p:extLst>
      <p:ext uri="{BB962C8B-B14F-4D97-AF65-F5344CB8AC3E}">
        <p14:creationId xmlns:p14="http://schemas.microsoft.com/office/powerpoint/2010/main" val="43374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37C999-50D2-4819-E067-20395A8965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E76BBD-F244-B722-D9B6-F57B9BB4A4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16B389-7E4F-ABF1-9AC9-98E529D0C1F3}"/>
              </a:ext>
            </a:extLst>
          </p:cNvPr>
          <p:cNvSpPr>
            <a:spLocks noGrp="1"/>
          </p:cNvSpPr>
          <p:nvPr>
            <p:ph type="dt" sz="half" idx="10"/>
          </p:nvPr>
        </p:nvSpPr>
        <p:spPr/>
        <p:txBody>
          <a:bodyPr/>
          <a:lstStyle/>
          <a:p>
            <a:fld id="{F1CB4210-7803-844F-A653-7E94E558E424}" type="datetimeFigureOut">
              <a:rPr lang="en-US" smtClean="0"/>
              <a:t>2/28/24</a:t>
            </a:fld>
            <a:endParaRPr lang="en-US"/>
          </a:p>
        </p:txBody>
      </p:sp>
      <p:sp>
        <p:nvSpPr>
          <p:cNvPr id="5" name="Footer Placeholder 4">
            <a:extLst>
              <a:ext uri="{FF2B5EF4-FFF2-40B4-BE49-F238E27FC236}">
                <a16:creationId xmlns:a16="http://schemas.microsoft.com/office/drawing/2014/main" id="{D8026B2B-FAF6-00F1-67DE-85A17CD880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15A02B-4CD2-F412-6469-2C2D1EBA5D58}"/>
              </a:ext>
            </a:extLst>
          </p:cNvPr>
          <p:cNvSpPr>
            <a:spLocks noGrp="1"/>
          </p:cNvSpPr>
          <p:nvPr>
            <p:ph type="sldNum" sz="quarter" idx="12"/>
          </p:nvPr>
        </p:nvSpPr>
        <p:spPr/>
        <p:txBody>
          <a:bodyPr/>
          <a:lstStyle/>
          <a:p>
            <a:fld id="{323B0C93-B321-9748-993B-6FFF7F337185}" type="slidenum">
              <a:rPr lang="en-US" smtClean="0"/>
              <a:t>‹#›</a:t>
            </a:fld>
            <a:endParaRPr lang="en-US"/>
          </a:p>
        </p:txBody>
      </p:sp>
    </p:spTree>
    <p:extLst>
      <p:ext uri="{BB962C8B-B14F-4D97-AF65-F5344CB8AC3E}">
        <p14:creationId xmlns:p14="http://schemas.microsoft.com/office/powerpoint/2010/main" val="307895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C5BEC-2852-FD85-1B48-12C2E266A6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ED8C59-4362-1764-BB8F-46AC4E42B8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3ED48F-815D-BA3F-D701-EFE33493C46A}"/>
              </a:ext>
            </a:extLst>
          </p:cNvPr>
          <p:cNvSpPr>
            <a:spLocks noGrp="1"/>
          </p:cNvSpPr>
          <p:nvPr>
            <p:ph type="dt" sz="half" idx="10"/>
          </p:nvPr>
        </p:nvSpPr>
        <p:spPr/>
        <p:txBody>
          <a:bodyPr/>
          <a:lstStyle/>
          <a:p>
            <a:fld id="{F1CB4210-7803-844F-A653-7E94E558E424}" type="datetimeFigureOut">
              <a:rPr lang="en-US" smtClean="0"/>
              <a:t>2/28/24</a:t>
            </a:fld>
            <a:endParaRPr lang="en-US"/>
          </a:p>
        </p:txBody>
      </p:sp>
      <p:sp>
        <p:nvSpPr>
          <p:cNvPr id="5" name="Footer Placeholder 4">
            <a:extLst>
              <a:ext uri="{FF2B5EF4-FFF2-40B4-BE49-F238E27FC236}">
                <a16:creationId xmlns:a16="http://schemas.microsoft.com/office/drawing/2014/main" id="{84EC9E5C-5630-4DE6-FF0B-080C9B9A93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252537-912F-122D-3988-2D6D2ED61A67}"/>
              </a:ext>
            </a:extLst>
          </p:cNvPr>
          <p:cNvSpPr>
            <a:spLocks noGrp="1"/>
          </p:cNvSpPr>
          <p:nvPr>
            <p:ph type="sldNum" sz="quarter" idx="12"/>
          </p:nvPr>
        </p:nvSpPr>
        <p:spPr/>
        <p:txBody>
          <a:bodyPr/>
          <a:lstStyle/>
          <a:p>
            <a:fld id="{323B0C93-B321-9748-993B-6FFF7F337185}" type="slidenum">
              <a:rPr lang="en-US" smtClean="0"/>
              <a:t>‹#›</a:t>
            </a:fld>
            <a:endParaRPr lang="en-US"/>
          </a:p>
        </p:txBody>
      </p:sp>
    </p:spTree>
    <p:extLst>
      <p:ext uri="{BB962C8B-B14F-4D97-AF65-F5344CB8AC3E}">
        <p14:creationId xmlns:p14="http://schemas.microsoft.com/office/powerpoint/2010/main" val="1484635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B1343-8836-7832-CB30-780CC68C82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59C48C-7378-953F-103D-F0C6FF6F86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E4A608-2B9D-F310-99D0-DB9F13614FF3}"/>
              </a:ext>
            </a:extLst>
          </p:cNvPr>
          <p:cNvSpPr>
            <a:spLocks noGrp="1"/>
          </p:cNvSpPr>
          <p:nvPr>
            <p:ph type="dt" sz="half" idx="10"/>
          </p:nvPr>
        </p:nvSpPr>
        <p:spPr/>
        <p:txBody>
          <a:bodyPr/>
          <a:lstStyle/>
          <a:p>
            <a:fld id="{F1CB4210-7803-844F-A653-7E94E558E424}" type="datetimeFigureOut">
              <a:rPr lang="en-US" smtClean="0"/>
              <a:t>2/28/24</a:t>
            </a:fld>
            <a:endParaRPr lang="en-US"/>
          </a:p>
        </p:txBody>
      </p:sp>
      <p:sp>
        <p:nvSpPr>
          <p:cNvPr id="5" name="Footer Placeholder 4">
            <a:extLst>
              <a:ext uri="{FF2B5EF4-FFF2-40B4-BE49-F238E27FC236}">
                <a16:creationId xmlns:a16="http://schemas.microsoft.com/office/drawing/2014/main" id="{9AF1B7A5-480F-39E6-615D-981845B626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1F760-1705-C641-B070-22078E0EF3DD}"/>
              </a:ext>
            </a:extLst>
          </p:cNvPr>
          <p:cNvSpPr>
            <a:spLocks noGrp="1"/>
          </p:cNvSpPr>
          <p:nvPr>
            <p:ph type="sldNum" sz="quarter" idx="12"/>
          </p:nvPr>
        </p:nvSpPr>
        <p:spPr/>
        <p:txBody>
          <a:bodyPr/>
          <a:lstStyle/>
          <a:p>
            <a:fld id="{323B0C93-B321-9748-993B-6FFF7F337185}" type="slidenum">
              <a:rPr lang="en-US" smtClean="0"/>
              <a:t>‹#›</a:t>
            </a:fld>
            <a:endParaRPr lang="en-US"/>
          </a:p>
        </p:txBody>
      </p:sp>
    </p:spTree>
    <p:extLst>
      <p:ext uri="{BB962C8B-B14F-4D97-AF65-F5344CB8AC3E}">
        <p14:creationId xmlns:p14="http://schemas.microsoft.com/office/powerpoint/2010/main" val="3949200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5597F-14CE-85CF-2C72-B206A865D0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BC0111-CA8F-8557-CC30-A4690F1497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2B904C-A24D-13A9-0535-D79B4C940D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D8AF78-ED51-A5C6-3D4A-8ED7F577E723}"/>
              </a:ext>
            </a:extLst>
          </p:cNvPr>
          <p:cNvSpPr>
            <a:spLocks noGrp="1"/>
          </p:cNvSpPr>
          <p:nvPr>
            <p:ph type="dt" sz="half" idx="10"/>
          </p:nvPr>
        </p:nvSpPr>
        <p:spPr/>
        <p:txBody>
          <a:bodyPr/>
          <a:lstStyle/>
          <a:p>
            <a:fld id="{F1CB4210-7803-844F-A653-7E94E558E424}" type="datetimeFigureOut">
              <a:rPr lang="en-US" smtClean="0"/>
              <a:t>2/28/24</a:t>
            </a:fld>
            <a:endParaRPr lang="en-US"/>
          </a:p>
        </p:txBody>
      </p:sp>
      <p:sp>
        <p:nvSpPr>
          <p:cNvPr id="6" name="Footer Placeholder 5">
            <a:extLst>
              <a:ext uri="{FF2B5EF4-FFF2-40B4-BE49-F238E27FC236}">
                <a16:creationId xmlns:a16="http://schemas.microsoft.com/office/drawing/2014/main" id="{D55EDD5A-9ABD-2815-C468-E3D5DA2F97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ACA262-E39E-A23B-54CD-97003FE6DC29}"/>
              </a:ext>
            </a:extLst>
          </p:cNvPr>
          <p:cNvSpPr>
            <a:spLocks noGrp="1"/>
          </p:cNvSpPr>
          <p:nvPr>
            <p:ph type="sldNum" sz="quarter" idx="12"/>
          </p:nvPr>
        </p:nvSpPr>
        <p:spPr/>
        <p:txBody>
          <a:bodyPr/>
          <a:lstStyle/>
          <a:p>
            <a:fld id="{323B0C93-B321-9748-993B-6FFF7F337185}" type="slidenum">
              <a:rPr lang="en-US" smtClean="0"/>
              <a:t>‹#›</a:t>
            </a:fld>
            <a:endParaRPr lang="en-US"/>
          </a:p>
        </p:txBody>
      </p:sp>
    </p:spTree>
    <p:extLst>
      <p:ext uri="{BB962C8B-B14F-4D97-AF65-F5344CB8AC3E}">
        <p14:creationId xmlns:p14="http://schemas.microsoft.com/office/powerpoint/2010/main" val="212311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A852-5B84-2BE8-276E-94C485F835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8AE351-8A5A-80B0-9B6A-2328852DA1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CA6C25-6802-E531-26A0-6A8FCDFC0B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776C83-2CF6-321F-F989-A4E916B6DC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0E9007-4B56-9687-AB68-82E9D7C5FD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13AFC2-B438-8DF0-B5B7-DF54275FD126}"/>
              </a:ext>
            </a:extLst>
          </p:cNvPr>
          <p:cNvSpPr>
            <a:spLocks noGrp="1"/>
          </p:cNvSpPr>
          <p:nvPr>
            <p:ph type="dt" sz="half" idx="10"/>
          </p:nvPr>
        </p:nvSpPr>
        <p:spPr/>
        <p:txBody>
          <a:bodyPr/>
          <a:lstStyle/>
          <a:p>
            <a:fld id="{F1CB4210-7803-844F-A653-7E94E558E424}" type="datetimeFigureOut">
              <a:rPr lang="en-US" smtClean="0"/>
              <a:t>2/28/24</a:t>
            </a:fld>
            <a:endParaRPr lang="en-US"/>
          </a:p>
        </p:txBody>
      </p:sp>
      <p:sp>
        <p:nvSpPr>
          <p:cNvPr id="8" name="Footer Placeholder 7">
            <a:extLst>
              <a:ext uri="{FF2B5EF4-FFF2-40B4-BE49-F238E27FC236}">
                <a16:creationId xmlns:a16="http://schemas.microsoft.com/office/drawing/2014/main" id="{B26C7C50-466F-4BC3-025B-BE9FF11A78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7BBA59-1FC0-33C9-3155-D4B14975DBEE}"/>
              </a:ext>
            </a:extLst>
          </p:cNvPr>
          <p:cNvSpPr>
            <a:spLocks noGrp="1"/>
          </p:cNvSpPr>
          <p:nvPr>
            <p:ph type="sldNum" sz="quarter" idx="12"/>
          </p:nvPr>
        </p:nvSpPr>
        <p:spPr/>
        <p:txBody>
          <a:bodyPr/>
          <a:lstStyle/>
          <a:p>
            <a:fld id="{323B0C93-B321-9748-993B-6FFF7F337185}" type="slidenum">
              <a:rPr lang="en-US" smtClean="0"/>
              <a:t>‹#›</a:t>
            </a:fld>
            <a:endParaRPr lang="en-US"/>
          </a:p>
        </p:txBody>
      </p:sp>
    </p:spTree>
    <p:extLst>
      <p:ext uri="{BB962C8B-B14F-4D97-AF65-F5344CB8AC3E}">
        <p14:creationId xmlns:p14="http://schemas.microsoft.com/office/powerpoint/2010/main" val="2131560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1758B-AB4E-E902-8B34-254C2EA031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8C4C0A-8707-D863-BDF5-E30A5455DC33}"/>
              </a:ext>
            </a:extLst>
          </p:cNvPr>
          <p:cNvSpPr>
            <a:spLocks noGrp="1"/>
          </p:cNvSpPr>
          <p:nvPr>
            <p:ph type="dt" sz="half" idx="10"/>
          </p:nvPr>
        </p:nvSpPr>
        <p:spPr/>
        <p:txBody>
          <a:bodyPr/>
          <a:lstStyle/>
          <a:p>
            <a:fld id="{F1CB4210-7803-844F-A653-7E94E558E424}" type="datetimeFigureOut">
              <a:rPr lang="en-US" smtClean="0"/>
              <a:t>2/28/24</a:t>
            </a:fld>
            <a:endParaRPr lang="en-US"/>
          </a:p>
        </p:txBody>
      </p:sp>
      <p:sp>
        <p:nvSpPr>
          <p:cNvPr id="4" name="Footer Placeholder 3">
            <a:extLst>
              <a:ext uri="{FF2B5EF4-FFF2-40B4-BE49-F238E27FC236}">
                <a16:creationId xmlns:a16="http://schemas.microsoft.com/office/drawing/2014/main" id="{39B978C6-CE37-0855-B8AA-8C08608403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DF2DF5-AC89-A59F-A7D6-D34E06C4A334}"/>
              </a:ext>
            </a:extLst>
          </p:cNvPr>
          <p:cNvSpPr>
            <a:spLocks noGrp="1"/>
          </p:cNvSpPr>
          <p:nvPr>
            <p:ph type="sldNum" sz="quarter" idx="12"/>
          </p:nvPr>
        </p:nvSpPr>
        <p:spPr/>
        <p:txBody>
          <a:bodyPr/>
          <a:lstStyle/>
          <a:p>
            <a:fld id="{323B0C93-B321-9748-993B-6FFF7F337185}" type="slidenum">
              <a:rPr lang="en-US" smtClean="0"/>
              <a:t>‹#›</a:t>
            </a:fld>
            <a:endParaRPr lang="en-US"/>
          </a:p>
        </p:txBody>
      </p:sp>
    </p:spTree>
    <p:extLst>
      <p:ext uri="{BB962C8B-B14F-4D97-AF65-F5344CB8AC3E}">
        <p14:creationId xmlns:p14="http://schemas.microsoft.com/office/powerpoint/2010/main" val="2249150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CEBB57-02BA-5CD8-309A-734077935090}"/>
              </a:ext>
            </a:extLst>
          </p:cNvPr>
          <p:cNvSpPr>
            <a:spLocks noGrp="1"/>
          </p:cNvSpPr>
          <p:nvPr>
            <p:ph type="dt" sz="half" idx="10"/>
          </p:nvPr>
        </p:nvSpPr>
        <p:spPr/>
        <p:txBody>
          <a:bodyPr/>
          <a:lstStyle/>
          <a:p>
            <a:fld id="{F1CB4210-7803-844F-A653-7E94E558E424}" type="datetimeFigureOut">
              <a:rPr lang="en-US" smtClean="0"/>
              <a:t>2/28/24</a:t>
            </a:fld>
            <a:endParaRPr lang="en-US"/>
          </a:p>
        </p:txBody>
      </p:sp>
      <p:sp>
        <p:nvSpPr>
          <p:cNvPr id="3" name="Footer Placeholder 2">
            <a:extLst>
              <a:ext uri="{FF2B5EF4-FFF2-40B4-BE49-F238E27FC236}">
                <a16:creationId xmlns:a16="http://schemas.microsoft.com/office/drawing/2014/main" id="{2CDADECE-8D68-32FF-55D3-0960494844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126740-10E2-967E-14CF-AEE66E983F92}"/>
              </a:ext>
            </a:extLst>
          </p:cNvPr>
          <p:cNvSpPr>
            <a:spLocks noGrp="1"/>
          </p:cNvSpPr>
          <p:nvPr>
            <p:ph type="sldNum" sz="quarter" idx="12"/>
          </p:nvPr>
        </p:nvSpPr>
        <p:spPr/>
        <p:txBody>
          <a:bodyPr/>
          <a:lstStyle/>
          <a:p>
            <a:fld id="{323B0C93-B321-9748-993B-6FFF7F337185}" type="slidenum">
              <a:rPr lang="en-US" smtClean="0"/>
              <a:t>‹#›</a:t>
            </a:fld>
            <a:endParaRPr lang="en-US"/>
          </a:p>
        </p:txBody>
      </p:sp>
    </p:spTree>
    <p:extLst>
      <p:ext uri="{BB962C8B-B14F-4D97-AF65-F5344CB8AC3E}">
        <p14:creationId xmlns:p14="http://schemas.microsoft.com/office/powerpoint/2010/main" val="158697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143DD-AB02-8F06-F820-3F29BB2158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5F3A71-0C1F-1D60-99CA-84F1215D1D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2DED08-F619-3296-D19B-B06EE3DF11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60BC46-C844-46F2-72E1-9214B9E2ACDD}"/>
              </a:ext>
            </a:extLst>
          </p:cNvPr>
          <p:cNvSpPr>
            <a:spLocks noGrp="1"/>
          </p:cNvSpPr>
          <p:nvPr>
            <p:ph type="dt" sz="half" idx="10"/>
          </p:nvPr>
        </p:nvSpPr>
        <p:spPr/>
        <p:txBody>
          <a:bodyPr/>
          <a:lstStyle/>
          <a:p>
            <a:fld id="{F1CB4210-7803-844F-A653-7E94E558E424}" type="datetimeFigureOut">
              <a:rPr lang="en-US" smtClean="0"/>
              <a:t>2/28/24</a:t>
            </a:fld>
            <a:endParaRPr lang="en-US"/>
          </a:p>
        </p:txBody>
      </p:sp>
      <p:sp>
        <p:nvSpPr>
          <p:cNvPr id="6" name="Footer Placeholder 5">
            <a:extLst>
              <a:ext uri="{FF2B5EF4-FFF2-40B4-BE49-F238E27FC236}">
                <a16:creationId xmlns:a16="http://schemas.microsoft.com/office/drawing/2014/main" id="{9BCBA86D-0E1F-39B7-CC8D-7C1E8AA29F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249184-B822-EA4B-FB8B-3B462F0DC3DE}"/>
              </a:ext>
            </a:extLst>
          </p:cNvPr>
          <p:cNvSpPr>
            <a:spLocks noGrp="1"/>
          </p:cNvSpPr>
          <p:nvPr>
            <p:ph type="sldNum" sz="quarter" idx="12"/>
          </p:nvPr>
        </p:nvSpPr>
        <p:spPr/>
        <p:txBody>
          <a:bodyPr/>
          <a:lstStyle/>
          <a:p>
            <a:fld id="{323B0C93-B321-9748-993B-6FFF7F337185}" type="slidenum">
              <a:rPr lang="en-US" smtClean="0"/>
              <a:t>‹#›</a:t>
            </a:fld>
            <a:endParaRPr lang="en-US"/>
          </a:p>
        </p:txBody>
      </p:sp>
    </p:spTree>
    <p:extLst>
      <p:ext uri="{BB962C8B-B14F-4D97-AF65-F5344CB8AC3E}">
        <p14:creationId xmlns:p14="http://schemas.microsoft.com/office/powerpoint/2010/main" val="3615189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8E2EF-B520-A848-75D2-CA1606129C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6627F1-A42D-EE9B-9A9D-E46DB3A5AF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A00BE5-E9D0-C501-DE42-CB6F49F474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90FF53-063B-9F84-BE32-95260651A86F}"/>
              </a:ext>
            </a:extLst>
          </p:cNvPr>
          <p:cNvSpPr>
            <a:spLocks noGrp="1"/>
          </p:cNvSpPr>
          <p:nvPr>
            <p:ph type="dt" sz="half" idx="10"/>
          </p:nvPr>
        </p:nvSpPr>
        <p:spPr/>
        <p:txBody>
          <a:bodyPr/>
          <a:lstStyle/>
          <a:p>
            <a:fld id="{F1CB4210-7803-844F-A653-7E94E558E424}" type="datetimeFigureOut">
              <a:rPr lang="en-US" smtClean="0"/>
              <a:t>2/28/24</a:t>
            </a:fld>
            <a:endParaRPr lang="en-US"/>
          </a:p>
        </p:txBody>
      </p:sp>
      <p:sp>
        <p:nvSpPr>
          <p:cNvPr id="6" name="Footer Placeholder 5">
            <a:extLst>
              <a:ext uri="{FF2B5EF4-FFF2-40B4-BE49-F238E27FC236}">
                <a16:creationId xmlns:a16="http://schemas.microsoft.com/office/drawing/2014/main" id="{50150136-6EED-E023-D0D0-E70E0CD3F8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EBC93C-5456-390D-B717-C7CED79CE390}"/>
              </a:ext>
            </a:extLst>
          </p:cNvPr>
          <p:cNvSpPr>
            <a:spLocks noGrp="1"/>
          </p:cNvSpPr>
          <p:nvPr>
            <p:ph type="sldNum" sz="quarter" idx="12"/>
          </p:nvPr>
        </p:nvSpPr>
        <p:spPr/>
        <p:txBody>
          <a:bodyPr/>
          <a:lstStyle/>
          <a:p>
            <a:fld id="{323B0C93-B321-9748-993B-6FFF7F337185}" type="slidenum">
              <a:rPr lang="en-US" smtClean="0"/>
              <a:t>‹#›</a:t>
            </a:fld>
            <a:endParaRPr lang="en-US"/>
          </a:p>
        </p:txBody>
      </p:sp>
    </p:spTree>
    <p:extLst>
      <p:ext uri="{BB962C8B-B14F-4D97-AF65-F5344CB8AC3E}">
        <p14:creationId xmlns:p14="http://schemas.microsoft.com/office/powerpoint/2010/main" val="2603169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461E2F-169D-7BD2-84E7-A81BC32ACA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A3B55C-FED3-7B18-332B-1F08DA50BE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0B4E2-7C86-A7ED-036E-CEDDEC69BF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B4210-7803-844F-A653-7E94E558E424}" type="datetimeFigureOut">
              <a:rPr lang="en-US" smtClean="0"/>
              <a:t>2/28/24</a:t>
            </a:fld>
            <a:endParaRPr lang="en-US"/>
          </a:p>
        </p:txBody>
      </p:sp>
      <p:sp>
        <p:nvSpPr>
          <p:cNvPr id="5" name="Footer Placeholder 4">
            <a:extLst>
              <a:ext uri="{FF2B5EF4-FFF2-40B4-BE49-F238E27FC236}">
                <a16:creationId xmlns:a16="http://schemas.microsoft.com/office/drawing/2014/main" id="{920EB925-3C09-E06B-4206-2CEAC3F62F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7E1131-AE2C-29C5-1A7C-8944CB502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B0C93-B321-9748-993B-6FFF7F337185}" type="slidenum">
              <a:rPr lang="en-US" smtClean="0"/>
              <a:t>‹#›</a:t>
            </a:fld>
            <a:endParaRPr lang="en-US"/>
          </a:p>
        </p:txBody>
      </p:sp>
    </p:spTree>
    <p:extLst>
      <p:ext uri="{BB962C8B-B14F-4D97-AF65-F5344CB8AC3E}">
        <p14:creationId xmlns:p14="http://schemas.microsoft.com/office/powerpoint/2010/main" val="581459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yKGjL_jqVY8" TargetMode="External"/><Relationship Id="rId2" Type="http://schemas.openxmlformats.org/officeDocument/2006/relationships/hyperlink" Target="https://www.youtube.com/watch?v=IAqLKlxY3Eo"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hyperlink" Target="https://www.youtube.com/watch?v=sx1VCG7HtYY"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E0E66-9CDB-4FB3-41CA-465A85A0C9E4}"/>
              </a:ext>
            </a:extLst>
          </p:cNvPr>
          <p:cNvSpPr>
            <a:spLocks noGrp="1"/>
          </p:cNvSpPr>
          <p:nvPr>
            <p:ph type="title"/>
          </p:nvPr>
        </p:nvSpPr>
        <p:spPr>
          <a:xfrm>
            <a:off x="838200" y="365126"/>
            <a:ext cx="10515600" cy="977538"/>
          </a:xfrm>
        </p:spPr>
        <p:txBody>
          <a:bodyPr>
            <a:noAutofit/>
          </a:bodyPr>
          <a:lstStyle/>
          <a:p>
            <a:r>
              <a:rPr lang="en-US" sz="4000" dirty="0">
                <a:latin typeface="Garamond" panose="02020404030301010803" pitchFamily="18" charset="0"/>
              </a:rPr>
              <a:t>Webinar #5 </a:t>
            </a:r>
            <a:br>
              <a:rPr lang="en-US" sz="4000" dirty="0">
                <a:latin typeface="Garamond" panose="02020404030301010803" pitchFamily="18" charset="0"/>
              </a:rPr>
            </a:br>
            <a:r>
              <a:rPr lang="en-US" sz="4000" dirty="0">
                <a:latin typeface="Garamond" panose="02020404030301010803" pitchFamily="18" charset="0"/>
              </a:rPr>
              <a:t>Core Values</a:t>
            </a:r>
          </a:p>
        </p:txBody>
      </p:sp>
      <p:pic>
        <p:nvPicPr>
          <p:cNvPr id="8" name="Picture 1" descr="page1image52112352">
            <a:extLst>
              <a:ext uri="{FF2B5EF4-FFF2-40B4-BE49-F238E27FC236}">
                <a16:creationId xmlns:a16="http://schemas.microsoft.com/office/drawing/2014/main" id="{591A1FD2-22A3-F78C-740C-EEF0F93463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9309" y="272270"/>
            <a:ext cx="3497468" cy="1901536"/>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47BEEFEC-BCBB-D1F8-75D3-6275F4A0C627}"/>
              </a:ext>
            </a:extLst>
          </p:cNvPr>
          <p:cNvSpPr>
            <a:spLocks noGrp="1"/>
          </p:cNvSpPr>
          <p:nvPr>
            <p:ph idx="1"/>
          </p:nvPr>
        </p:nvSpPr>
        <p:spPr>
          <a:xfrm>
            <a:off x="838200" y="2173805"/>
            <a:ext cx="10515600" cy="4411925"/>
          </a:xfrm>
        </p:spPr>
        <p:txBody>
          <a:bodyPr>
            <a:normAutofit fontScale="92500" lnSpcReduction="10000"/>
          </a:bodyPr>
          <a:lstStyle/>
          <a:p>
            <a:pPr marL="457200" indent="-457200">
              <a:buAutoNum type="arabicPeriod"/>
            </a:pPr>
            <a:r>
              <a:rPr lang="en-US" sz="3000" b="1" dirty="0">
                <a:latin typeface="Garamond" panose="02020404030301010803" pitchFamily="18" charset="0"/>
              </a:rPr>
              <a:t>Safeguard</a:t>
            </a:r>
          </a:p>
          <a:p>
            <a:pPr marL="457200" indent="-457200">
              <a:buAutoNum type="arabicPeriod"/>
            </a:pPr>
            <a:r>
              <a:rPr lang="en-US" sz="3000" b="1" dirty="0">
                <a:latin typeface="Garamond" panose="02020404030301010803" pitchFamily="18" charset="0"/>
              </a:rPr>
              <a:t>Respect</a:t>
            </a:r>
          </a:p>
          <a:p>
            <a:pPr marL="514350" indent="-514350">
              <a:buAutoNum type="arabicPeriod"/>
            </a:pPr>
            <a:r>
              <a:rPr lang="en-US" sz="3000" b="1" dirty="0">
                <a:latin typeface="Garamond" panose="02020404030301010803" pitchFamily="18" charset="0"/>
              </a:rPr>
              <a:t>Transparency</a:t>
            </a:r>
          </a:p>
          <a:p>
            <a:pPr marL="514350" indent="-514350">
              <a:buAutoNum type="arabicPeriod"/>
            </a:pPr>
            <a:r>
              <a:rPr lang="en-US" sz="3000" b="1" dirty="0">
                <a:latin typeface="Garamond" panose="02020404030301010803" pitchFamily="18" charset="0"/>
              </a:rPr>
              <a:t>Excellence </a:t>
            </a:r>
          </a:p>
          <a:p>
            <a:pPr marL="514350" indent="-514350">
              <a:buAutoNum type="arabicPeriod"/>
            </a:pPr>
            <a:r>
              <a:rPr lang="en-US" sz="3000" b="1" dirty="0">
                <a:latin typeface="Garamond" panose="02020404030301010803" pitchFamily="18" charset="0"/>
              </a:rPr>
              <a:t>Fun</a:t>
            </a:r>
          </a:p>
          <a:p>
            <a:pPr marL="0" indent="0">
              <a:buNone/>
            </a:pPr>
            <a:endParaRPr lang="en-US" sz="2600" dirty="0">
              <a:latin typeface="Garamond" panose="02020404030301010803" pitchFamily="18" charset="0"/>
            </a:endParaRPr>
          </a:p>
          <a:p>
            <a:pPr marL="0" indent="0" algn="just">
              <a:buNone/>
            </a:pPr>
            <a:r>
              <a:rPr lang="en-US" sz="2600" kern="100" dirty="0">
                <a:effectLst/>
                <a:latin typeface="Garamond" panose="02020404030301010803" pitchFamily="18" charset="0"/>
                <a:ea typeface="Calibri" panose="020F0502020204030204" pitchFamily="34" charset="0"/>
                <a:cs typeface="Times New Roman" panose="02020603050405020304" pitchFamily="18" charset="0"/>
              </a:rPr>
              <a:t>The Core Values reflects a commitment to the Family Office’s values as responsible stewards of resources and provides a framework to guide ethical conduct in a way that upholds its integrity and reputation. </a:t>
            </a:r>
            <a:r>
              <a:rPr lang="en-US" sz="2600" dirty="0">
                <a:effectLst/>
                <a:latin typeface="Garamond" panose="02020404030301010803" pitchFamily="18" charset="0"/>
                <a:ea typeface="MS Mincho" panose="02020609040205080304" pitchFamily="49" charset="-128"/>
                <a:cs typeface="Times New Roman" panose="02020603050405020304" pitchFamily="18" charset="0"/>
              </a:rPr>
              <a:t>But where did the Code of Ethics originate? The short answer is that its built upon a foundation of family ethics forged over ten decades and four generations in numerous business transactions. </a:t>
            </a:r>
            <a:endParaRPr lang="en-US" sz="2400" dirty="0">
              <a:latin typeface="Garamond" panose="02020404030301010803" pitchFamily="18" charset="0"/>
            </a:endParaRPr>
          </a:p>
        </p:txBody>
      </p:sp>
    </p:spTree>
    <p:extLst>
      <p:ext uri="{BB962C8B-B14F-4D97-AF65-F5344CB8AC3E}">
        <p14:creationId xmlns:p14="http://schemas.microsoft.com/office/powerpoint/2010/main" val="3979854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369ED-7B9C-CCAB-A887-CEBCF1874AFA}"/>
              </a:ext>
            </a:extLst>
          </p:cNvPr>
          <p:cNvSpPr>
            <a:spLocks noGrp="1"/>
          </p:cNvSpPr>
          <p:nvPr>
            <p:ph type="title"/>
          </p:nvPr>
        </p:nvSpPr>
        <p:spPr>
          <a:xfrm>
            <a:off x="838200" y="365124"/>
            <a:ext cx="10515600" cy="2828967"/>
          </a:xfrm>
        </p:spPr>
        <p:txBody>
          <a:bodyPr>
            <a:normAutofit fontScale="90000"/>
          </a:bodyPr>
          <a:lstStyle/>
          <a:p>
            <a:br>
              <a:rPr lang="en-US" u="sng" dirty="0"/>
            </a:br>
            <a:r>
              <a:rPr lang="en-US" dirty="0">
                <a:latin typeface="Garamond" panose="02020404030301010803" pitchFamily="18" charset="0"/>
              </a:rPr>
              <a:t>Who We Are</a:t>
            </a:r>
            <a:br>
              <a:rPr lang="en-US" dirty="0"/>
            </a:br>
            <a:br>
              <a:rPr lang="en-US" dirty="0"/>
            </a:br>
            <a:br>
              <a:rPr lang="en-US" dirty="0"/>
            </a:br>
            <a:br>
              <a:rPr lang="en-US" sz="4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113419C-5AE5-7FD0-6BA8-97274846C05D}"/>
              </a:ext>
            </a:extLst>
          </p:cNvPr>
          <p:cNvSpPr>
            <a:spLocks noGrp="1"/>
          </p:cNvSpPr>
          <p:nvPr>
            <p:ph idx="1"/>
          </p:nvPr>
        </p:nvSpPr>
        <p:spPr>
          <a:xfrm>
            <a:off x="838200" y="2130357"/>
            <a:ext cx="10515600" cy="4362519"/>
          </a:xfrm>
        </p:spPr>
        <p:txBody>
          <a:bodyPr>
            <a:noAutofit/>
          </a:bodyPr>
          <a:lstStyle/>
          <a:p>
            <a:pPr algn="just"/>
            <a:r>
              <a:rPr lang="en-US" sz="2400" b="0" i="0" dirty="0">
                <a:solidFill>
                  <a:srgbClr val="000000"/>
                </a:solidFill>
                <a:effectLst/>
                <a:latin typeface="Garamond" panose="02020404030301010803" pitchFamily="18" charset="0"/>
              </a:rPr>
              <a:t>We are real estate investors, just like you, but have been doing this for generations.</a:t>
            </a:r>
          </a:p>
          <a:p>
            <a:pPr algn="just"/>
            <a:r>
              <a:rPr lang="en-US" sz="2400" b="0" i="0" dirty="0">
                <a:solidFill>
                  <a:srgbClr val="000000"/>
                </a:solidFill>
                <a:effectLst/>
                <a:latin typeface="Garamond" panose="02020404030301010803" pitchFamily="18" charset="0"/>
              </a:rPr>
              <a:t>We source the deals; we manage the properties; and we invest alongside of you with skin-in-the-game.</a:t>
            </a:r>
          </a:p>
          <a:p>
            <a:pPr algn="just"/>
            <a:r>
              <a:rPr lang="en-US" sz="2400" b="0" i="0" dirty="0">
                <a:solidFill>
                  <a:srgbClr val="000000"/>
                </a:solidFill>
                <a:effectLst/>
                <a:latin typeface="Garamond" panose="02020404030301010803" pitchFamily="18" charset="0"/>
              </a:rPr>
              <a:t>We specialize in rolling our investments over in a 1031 exchange to unleash tax savings when a superior property is identified.</a:t>
            </a:r>
          </a:p>
          <a:p>
            <a:pPr algn="just"/>
            <a:r>
              <a:rPr lang="en-US" sz="2400" b="0" i="0" dirty="0">
                <a:solidFill>
                  <a:srgbClr val="000000"/>
                </a:solidFill>
                <a:effectLst/>
                <a:latin typeface="Garamond" panose="02020404030301010803" pitchFamily="18" charset="0"/>
              </a:rPr>
              <a:t>We only invest in the U.S. real estate market in deals where we take title to real property.</a:t>
            </a:r>
          </a:p>
          <a:p>
            <a:pPr marL="0" indent="0" algn="just">
              <a:buNone/>
            </a:pPr>
            <a:endParaRPr lang="en-US" sz="2400" b="0" i="0" dirty="0">
              <a:solidFill>
                <a:srgbClr val="000000"/>
              </a:solidFill>
              <a:effectLst/>
              <a:latin typeface="Garamond" panose="02020404030301010803" pitchFamily="18" charset="0"/>
            </a:endParaRPr>
          </a:p>
          <a:p>
            <a:pPr marL="0" indent="0" algn="just">
              <a:buNone/>
            </a:pPr>
            <a:r>
              <a:rPr lang="en-US" sz="2400" b="0" i="0" dirty="0">
                <a:solidFill>
                  <a:srgbClr val="000000"/>
                </a:solidFill>
                <a:effectLst/>
                <a:latin typeface="Garamond" panose="02020404030301010803" pitchFamily="18" charset="0"/>
              </a:rPr>
              <a:t>“The record shows that more average people have built sizable amounts of wealth through property than any other type of savings or investment.” </a:t>
            </a:r>
            <a:r>
              <a:rPr lang="en-US" sz="2400" b="0" i="1" dirty="0">
                <a:solidFill>
                  <a:srgbClr val="000000"/>
                </a:solidFill>
                <a:effectLst/>
                <a:latin typeface="Garamond" panose="02020404030301010803" pitchFamily="18" charset="0"/>
              </a:rPr>
              <a:t>Investing in Real Estate </a:t>
            </a:r>
            <a:r>
              <a:rPr lang="en-US" sz="2400" b="0" i="0" dirty="0">
                <a:solidFill>
                  <a:srgbClr val="000000"/>
                </a:solidFill>
                <a:effectLst/>
                <a:latin typeface="Garamond" panose="02020404030301010803" pitchFamily="18" charset="0"/>
              </a:rPr>
              <a:t>(7th Ed., 2012) by Gary W. Eldred, PhD., at page 19.</a:t>
            </a:r>
          </a:p>
          <a:p>
            <a:pPr marL="342900" marR="0" lvl="0" indent="-342900">
              <a:spcBef>
                <a:spcPts val="0"/>
              </a:spcBef>
              <a:spcAft>
                <a:spcPts val="0"/>
              </a:spcAft>
              <a:buFont typeface="Times New Roman" panose="02020603050405020304" pitchFamily="18" charset="0"/>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4" name="Picture 1" descr="page1image52112352">
            <a:extLst>
              <a:ext uri="{FF2B5EF4-FFF2-40B4-BE49-F238E27FC236}">
                <a16:creationId xmlns:a16="http://schemas.microsoft.com/office/drawing/2014/main" id="{9BF050DB-490B-E36E-57AC-76BA60E40C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50430" y="490384"/>
            <a:ext cx="1903370" cy="1034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603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160DD-7530-5409-8D69-08EF9FC1C1C8}"/>
              </a:ext>
            </a:extLst>
          </p:cNvPr>
          <p:cNvSpPr>
            <a:spLocks noGrp="1"/>
          </p:cNvSpPr>
          <p:nvPr>
            <p:ph type="title"/>
          </p:nvPr>
        </p:nvSpPr>
        <p:spPr>
          <a:xfrm>
            <a:off x="838200" y="365125"/>
            <a:ext cx="5400554" cy="1544698"/>
          </a:xfrm>
        </p:spPr>
        <p:txBody>
          <a:bodyPr>
            <a:normAutofit/>
          </a:bodyPr>
          <a:lstStyle/>
          <a:p>
            <a:r>
              <a:rPr lang="en-US" sz="4000" dirty="0">
                <a:latin typeface="Garamond" panose="02020404030301010803" pitchFamily="18" charset="0"/>
              </a:rPr>
              <a:t>Core Values</a:t>
            </a:r>
          </a:p>
        </p:txBody>
      </p:sp>
      <p:sp>
        <p:nvSpPr>
          <p:cNvPr id="3" name="Content Placeholder 2">
            <a:extLst>
              <a:ext uri="{FF2B5EF4-FFF2-40B4-BE49-F238E27FC236}">
                <a16:creationId xmlns:a16="http://schemas.microsoft.com/office/drawing/2014/main" id="{B73B000C-1EBB-FB6F-C48F-716FB47158D4}"/>
              </a:ext>
            </a:extLst>
          </p:cNvPr>
          <p:cNvSpPr>
            <a:spLocks noGrp="1"/>
          </p:cNvSpPr>
          <p:nvPr>
            <p:ph idx="1"/>
          </p:nvPr>
        </p:nvSpPr>
        <p:spPr>
          <a:xfrm>
            <a:off x="838200" y="2101173"/>
            <a:ext cx="10515600" cy="4579325"/>
          </a:xfrm>
        </p:spPr>
        <p:txBody>
          <a:bodyPr>
            <a:noAutofit/>
          </a:bodyPr>
          <a:lstStyle/>
          <a:p>
            <a:pPr marL="342900" marR="0" lvl="0" indent="-342900" algn="just">
              <a:spcBef>
                <a:spcPts val="0"/>
              </a:spcBef>
              <a:spcAft>
                <a:spcPts val="0"/>
              </a:spcAft>
              <a:buFont typeface="Symbol" pitchFamily="2" charset="2"/>
              <a:buChar char=""/>
            </a:pPr>
            <a:r>
              <a:rPr lang="en-CA" sz="2000" b="1" dirty="0">
                <a:effectLst/>
                <a:latin typeface="Garamond" panose="02020404030301010803" pitchFamily="18" charset="0"/>
                <a:ea typeface="Times New Roman" panose="02020603050405020304" pitchFamily="18" charset="0"/>
                <a:cs typeface="Times New Roman" panose="02020603050405020304" pitchFamily="18" charset="0"/>
              </a:rPr>
              <a:t>Safeguard.</a:t>
            </a:r>
            <a:r>
              <a:rPr lang="en-CA" sz="2000" b="1" i="1" dirty="0">
                <a:latin typeface="Garamond" panose="02020404030301010803" pitchFamily="18" charset="0"/>
                <a:ea typeface="Times New Roman" panose="02020603050405020304" pitchFamily="18" charset="0"/>
                <a:cs typeface="Times New Roman" panose="02020603050405020304" pitchFamily="18" charset="0"/>
              </a:rPr>
              <a:t> </a:t>
            </a:r>
            <a:r>
              <a:rPr lang="en-CA" sz="2000" dirty="0">
                <a:latin typeface="Garamond" panose="02020404030301010803" pitchFamily="18" charset="0"/>
                <a:ea typeface="Times New Roman" panose="02020603050405020304" pitchFamily="18" charset="0"/>
                <a:cs typeface="Times New Roman" panose="02020603050405020304" pitchFamily="18" charset="0"/>
              </a:rPr>
              <a:t>We</a:t>
            </a:r>
            <a:r>
              <a:rPr lang="en-CA" sz="2000" dirty="0">
                <a:effectLst/>
                <a:latin typeface="Garamond" panose="02020404030301010803" pitchFamily="18" charset="0"/>
                <a:ea typeface="Times New Roman" panose="02020603050405020304" pitchFamily="18" charset="0"/>
                <a:cs typeface="Times New Roman" panose="02020603050405020304" pitchFamily="18" charset="0"/>
              </a:rPr>
              <a:t> are tasked, first and foremost, to protect the goodwill, relationships, reputations, and wealth of each member. Every member is already successful; we seek further and greater successes. As we band together in community, we are mindful that the Great Recession may only be the beginning of a new and uncertain global era of risks and rewards.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itchFamily="2" charset="2"/>
              <a:buChar char=""/>
            </a:pPr>
            <a:r>
              <a:rPr lang="en-CA" sz="2000" b="1" dirty="0">
                <a:effectLst/>
                <a:latin typeface="Garamond" panose="02020404030301010803" pitchFamily="18" charset="0"/>
                <a:ea typeface="Times New Roman" panose="02020603050405020304" pitchFamily="18" charset="0"/>
                <a:cs typeface="Times New Roman" panose="02020603050405020304" pitchFamily="18" charset="0"/>
              </a:rPr>
              <a:t>Respect.</a:t>
            </a:r>
            <a:r>
              <a:rPr lang="en-CA" sz="2000" i="1" dirty="0">
                <a:effectLst/>
                <a:latin typeface="Garamond" panose="02020404030301010803" pitchFamily="18" charset="0"/>
                <a:ea typeface="Times New Roman" panose="02020603050405020304" pitchFamily="18" charset="0"/>
                <a:cs typeface="Times New Roman" panose="02020603050405020304" pitchFamily="18" charset="0"/>
              </a:rPr>
              <a:t>  </a:t>
            </a:r>
            <a:r>
              <a:rPr lang="en-CA" sz="2000" dirty="0">
                <a:effectLst/>
                <a:latin typeface="Garamond" panose="02020404030301010803" pitchFamily="18" charset="0"/>
                <a:ea typeface="Times New Roman" panose="02020603050405020304" pitchFamily="18" charset="0"/>
                <a:cs typeface="Times New Roman" panose="02020603050405020304" pitchFamily="18" charset="0"/>
              </a:rPr>
              <a:t>To ensure wise decisions, we respect our fellow members and their talents. We listen to each other and communicate with deference. We also respect tenants, residents, and contractors in all our business dealings. We strive to educate and empower the lives we touch to be stewards as well.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itchFamily="2" charset="2"/>
              <a:buChar char=""/>
            </a:pPr>
            <a:r>
              <a:rPr lang="en-CA" sz="2000" b="1" dirty="0">
                <a:effectLst/>
                <a:latin typeface="Garamond" panose="02020404030301010803" pitchFamily="18" charset="0"/>
                <a:ea typeface="Times New Roman" panose="02020603050405020304" pitchFamily="18" charset="0"/>
                <a:cs typeface="Times New Roman" panose="02020603050405020304" pitchFamily="18" charset="0"/>
              </a:rPr>
              <a:t>Transparency.</a:t>
            </a:r>
            <a:r>
              <a:rPr lang="en-CA" sz="2000" i="1" dirty="0">
                <a:effectLst/>
                <a:latin typeface="Garamond" panose="02020404030301010803" pitchFamily="18" charset="0"/>
                <a:ea typeface="Times New Roman" panose="02020603050405020304" pitchFamily="18" charset="0"/>
                <a:cs typeface="Times New Roman" panose="02020603050405020304" pitchFamily="18" charset="0"/>
              </a:rPr>
              <a:t>  </a:t>
            </a:r>
            <a:r>
              <a:rPr lang="en-CA" sz="2000" dirty="0">
                <a:effectLst/>
                <a:latin typeface="Garamond" panose="02020404030301010803" pitchFamily="18" charset="0"/>
                <a:ea typeface="Times New Roman" panose="02020603050405020304" pitchFamily="18" charset="0"/>
                <a:cs typeface="Times New Roman" panose="02020603050405020304" pitchFamily="18" charset="0"/>
              </a:rPr>
              <a:t>As stewards of resources not wholly our own, we must be ready to account for how we manage them. And as we seek to avoid financial pitfalls and safeguard our reputations and wealth, we encourage transparency in our business dealings. </a:t>
            </a:r>
          </a:p>
          <a:p>
            <a:pPr marL="342900" marR="0" lvl="0" indent="-342900" algn="just">
              <a:spcBef>
                <a:spcPts val="0"/>
              </a:spcBef>
              <a:spcAft>
                <a:spcPts val="0"/>
              </a:spcAft>
              <a:buFont typeface="Symbol" pitchFamily="2" charset="2"/>
              <a:buChar char=""/>
            </a:pPr>
            <a:r>
              <a:rPr lang="en-CA" sz="2000" b="1" dirty="0">
                <a:effectLst/>
                <a:latin typeface="Garamond" panose="02020404030301010803" pitchFamily="18" charset="0"/>
                <a:ea typeface="Times New Roman" panose="02020603050405020304" pitchFamily="18" charset="0"/>
                <a:cs typeface="Times New Roman" panose="02020603050405020304" pitchFamily="18" charset="0"/>
              </a:rPr>
              <a:t>Excellence.</a:t>
            </a:r>
            <a:r>
              <a:rPr lang="en-CA" sz="2000" i="1" dirty="0">
                <a:effectLst/>
                <a:latin typeface="Garamond" panose="02020404030301010803" pitchFamily="18" charset="0"/>
                <a:ea typeface="Times New Roman" panose="02020603050405020304" pitchFamily="18" charset="0"/>
                <a:cs typeface="Times New Roman" panose="02020603050405020304" pitchFamily="18" charset="0"/>
              </a:rPr>
              <a:t>  </a:t>
            </a:r>
            <a:r>
              <a:rPr lang="en-CA" sz="2000" dirty="0">
                <a:effectLst/>
                <a:latin typeface="Garamond" panose="02020404030301010803" pitchFamily="18" charset="0"/>
                <a:ea typeface="Times New Roman" panose="02020603050405020304" pitchFamily="18" charset="0"/>
                <a:cs typeface="Times New Roman" panose="02020603050405020304" pitchFamily="18" charset="0"/>
              </a:rPr>
              <a:t>If it is worth doing, it is worth doing well. We are committed to thoroughly researching our business concepts and gathering strong supporting data. These ideas must stand or fall in the “marketplace of ideas” on their merits alone. </a:t>
            </a:r>
            <a:r>
              <a:rPr lang="en-CA" sz="2000" dirty="0">
                <a:latin typeface="Garamond" panose="02020404030301010803" pitchFamily="18" charset="0"/>
                <a:ea typeface="Times New Roman" panose="02020603050405020304" pitchFamily="18" charset="0"/>
                <a:cs typeface="Times New Roman" panose="02020603050405020304" pitchFamily="18" charset="0"/>
              </a:rPr>
              <a:t>W</a:t>
            </a:r>
            <a:r>
              <a:rPr lang="en-CA" sz="2000" dirty="0">
                <a:effectLst/>
                <a:latin typeface="Garamond" panose="02020404030301010803" pitchFamily="18" charset="0"/>
                <a:ea typeface="Times New Roman" panose="02020603050405020304" pitchFamily="18" charset="0"/>
                <a:cs typeface="Times New Roman" panose="02020603050405020304" pitchFamily="18" charset="0"/>
              </a:rPr>
              <a:t>e leave investments better than when we first received them.  </a:t>
            </a:r>
            <a:endParaRPr lang="en-US" sz="2000" kern="100" dirty="0">
              <a:effectLst/>
              <a:latin typeface="Garamond" panose="02020404030301010803" pitchFamily="18"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itchFamily="2" charset="2"/>
              <a:buChar char=""/>
            </a:pPr>
            <a:r>
              <a:rPr lang="en-CA" sz="2000" b="1" dirty="0">
                <a:effectLst/>
                <a:latin typeface="Garamond" panose="02020404030301010803" pitchFamily="18" charset="0"/>
                <a:ea typeface="Times New Roman" panose="02020603050405020304" pitchFamily="18" charset="0"/>
                <a:cs typeface="Times New Roman" panose="02020603050405020304" pitchFamily="18" charset="0"/>
              </a:rPr>
              <a:t>Fun.</a:t>
            </a:r>
            <a:r>
              <a:rPr lang="en-CA" sz="2000" i="1" dirty="0">
                <a:effectLst/>
                <a:latin typeface="Garamond" panose="02020404030301010803" pitchFamily="18" charset="0"/>
                <a:ea typeface="Times New Roman" panose="02020603050405020304" pitchFamily="18" charset="0"/>
                <a:cs typeface="Times New Roman" panose="02020603050405020304" pitchFamily="18" charset="0"/>
              </a:rPr>
              <a:t>  </a:t>
            </a:r>
            <a:r>
              <a:rPr lang="en-CA" sz="2000" dirty="0">
                <a:effectLst/>
                <a:latin typeface="Garamond" panose="02020404030301010803" pitchFamily="18" charset="0"/>
                <a:ea typeface="Times New Roman" panose="02020603050405020304" pitchFamily="18" charset="0"/>
                <a:cs typeface="Times New Roman" panose="02020603050405020304" pitchFamily="18" charset="0"/>
              </a:rPr>
              <a:t>The only certainty in life is how we handle ourselves in the </a:t>
            </a:r>
            <a:r>
              <a:rPr lang="en-CA" sz="2000" i="1" dirty="0">
                <a:effectLst/>
                <a:latin typeface="Garamond" panose="02020404030301010803" pitchFamily="18" charset="0"/>
                <a:ea typeface="Times New Roman" panose="02020603050405020304" pitchFamily="18" charset="0"/>
                <a:cs typeface="Times New Roman" panose="02020603050405020304" pitchFamily="18" charset="0"/>
              </a:rPr>
              <a:t>present </a:t>
            </a:r>
            <a:r>
              <a:rPr lang="en-CA" sz="2000" dirty="0">
                <a:effectLst/>
                <a:latin typeface="Garamond" panose="02020404030301010803" pitchFamily="18" charset="0"/>
                <a:ea typeface="Times New Roman" panose="02020603050405020304" pitchFamily="18" charset="0"/>
                <a:cs typeface="Times New Roman" panose="02020603050405020304" pitchFamily="18" charset="0"/>
              </a:rPr>
              <a:t>while investing for the </a:t>
            </a:r>
            <a:r>
              <a:rPr lang="en-CA" sz="2000" i="1" dirty="0">
                <a:effectLst/>
                <a:latin typeface="Garamond" panose="02020404030301010803" pitchFamily="18" charset="0"/>
                <a:ea typeface="Times New Roman" panose="02020603050405020304" pitchFamily="18" charset="0"/>
                <a:cs typeface="Times New Roman" panose="02020603050405020304" pitchFamily="18" charset="0"/>
              </a:rPr>
              <a:t>future</a:t>
            </a:r>
            <a:r>
              <a:rPr lang="en-CA" sz="2000" dirty="0">
                <a:effectLst/>
                <a:latin typeface="Garamond" panose="02020404030301010803" pitchFamily="18" charset="0"/>
                <a:ea typeface="Times New Roman" panose="02020603050405020304" pitchFamily="18" charset="0"/>
                <a:cs typeface="Times New Roman" panose="02020603050405020304" pitchFamily="18" charset="0"/>
              </a:rPr>
              <a:t>. We strive to keep the party going for our children and the lives of those we touch.       </a:t>
            </a:r>
            <a:r>
              <a:rPr lang="en-CA" sz="2000" i="1" dirty="0">
                <a:effectLst/>
                <a:latin typeface="Garamond" panose="02020404030301010803" pitchFamily="18" charset="0"/>
                <a:ea typeface="Times New Roman" panose="02020603050405020304" pitchFamily="18" charset="0"/>
                <a:cs typeface="Times New Roman" panose="02020603050405020304" pitchFamily="18" charset="0"/>
              </a:rPr>
              <a:t>  </a:t>
            </a:r>
            <a:endParaRPr lang="en-US" sz="2000" dirty="0">
              <a:effectLst/>
              <a:latin typeface="Garamond" panose="02020404030301010803" pitchFamily="18" charset="0"/>
              <a:ea typeface="Times New Roman" panose="02020603050405020304" pitchFamily="18" charset="0"/>
              <a:cs typeface="Times New Roman" panose="02020603050405020304" pitchFamily="18" charset="0"/>
            </a:endParaRPr>
          </a:p>
          <a:p>
            <a:pPr marL="0" marR="0" lvl="0" indent="0" algn="just">
              <a:spcBef>
                <a:spcPts val="0"/>
              </a:spcBef>
              <a:spcAft>
                <a:spcPts val="0"/>
              </a:spcAft>
              <a:buNone/>
            </a:pPr>
            <a:r>
              <a:rPr lang="en-US" sz="1600" kern="100" dirty="0">
                <a:effectLst/>
                <a:latin typeface="Garamond" panose="02020404030301010803" pitchFamily="18" charset="0"/>
                <a:ea typeface="Calibri" panose="020F0502020204030204" pitchFamily="34" charset="0"/>
                <a:cs typeface="Times New Roman" panose="02020603050405020304" pitchFamily="18" charset="0"/>
              </a:rPr>
              <a:t> </a:t>
            </a:r>
          </a:p>
        </p:txBody>
      </p:sp>
      <p:pic>
        <p:nvPicPr>
          <p:cNvPr id="5" name="Picture 1" descr="page1image52112352">
            <a:extLst>
              <a:ext uri="{FF2B5EF4-FFF2-40B4-BE49-F238E27FC236}">
                <a16:creationId xmlns:a16="http://schemas.microsoft.com/office/drawing/2014/main" id="{48DD8905-2017-1B14-58A7-F99D44436E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8073" y="418965"/>
            <a:ext cx="2245727" cy="1220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681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AFF3F-23B2-2612-15A3-BD40758019C0}"/>
              </a:ext>
            </a:extLst>
          </p:cNvPr>
          <p:cNvSpPr>
            <a:spLocks noGrp="1"/>
          </p:cNvSpPr>
          <p:nvPr>
            <p:ph type="title"/>
          </p:nvPr>
        </p:nvSpPr>
        <p:spPr/>
        <p:txBody>
          <a:bodyPr>
            <a:normAutofit/>
          </a:bodyPr>
          <a:lstStyle/>
          <a:p>
            <a:r>
              <a:rPr lang="en-US" sz="4000" dirty="0">
                <a:latin typeface="Garamond" panose="02020404030301010803" pitchFamily="18" charset="0"/>
              </a:rPr>
              <a:t>Growing Wealth</a:t>
            </a:r>
            <a:endParaRPr lang="en-US" sz="4000" dirty="0"/>
          </a:p>
        </p:txBody>
      </p:sp>
      <p:graphicFrame>
        <p:nvGraphicFramePr>
          <p:cNvPr id="4" name="Content Placeholder 3">
            <a:extLst>
              <a:ext uri="{FF2B5EF4-FFF2-40B4-BE49-F238E27FC236}">
                <a16:creationId xmlns:a16="http://schemas.microsoft.com/office/drawing/2014/main" id="{B203461B-87AE-13BD-2E99-82D180042F2F}"/>
              </a:ext>
            </a:extLst>
          </p:cNvPr>
          <p:cNvGraphicFramePr>
            <a:graphicFrameLocks noGrp="1"/>
          </p:cNvGraphicFramePr>
          <p:nvPr>
            <p:ph idx="1"/>
            <p:extLst>
              <p:ext uri="{D42A27DB-BD31-4B8C-83A1-F6EECF244321}">
                <p14:modId xmlns:p14="http://schemas.microsoft.com/office/powerpoint/2010/main" val="3217008643"/>
              </p:ext>
            </p:extLst>
          </p:nvPr>
        </p:nvGraphicFramePr>
        <p:xfrm>
          <a:off x="838200" y="1690689"/>
          <a:ext cx="4291360" cy="4802188"/>
        </p:xfrm>
        <a:graphic>
          <a:graphicData uri="http://schemas.openxmlformats.org/drawingml/2006/table">
            <a:tbl>
              <a:tblPr>
                <a:tableStyleId>{5C22544A-7EE6-4342-B048-85BDC9FD1C3A}</a:tableStyleId>
              </a:tblPr>
              <a:tblGrid>
                <a:gridCol w="1149275">
                  <a:extLst>
                    <a:ext uri="{9D8B030D-6E8A-4147-A177-3AD203B41FA5}">
                      <a16:colId xmlns:a16="http://schemas.microsoft.com/office/drawing/2014/main" val="3509382600"/>
                    </a:ext>
                  </a:extLst>
                </a:gridCol>
                <a:gridCol w="1252413">
                  <a:extLst>
                    <a:ext uri="{9D8B030D-6E8A-4147-A177-3AD203B41FA5}">
                      <a16:colId xmlns:a16="http://schemas.microsoft.com/office/drawing/2014/main" val="3921754892"/>
                    </a:ext>
                  </a:extLst>
                </a:gridCol>
                <a:gridCol w="696195">
                  <a:extLst>
                    <a:ext uri="{9D8B030D-6E8A-4147-A177-3AD203B41FA5}">
                      <a16:colId xmlns:a16="http://schemas.microsoft.com/office/drawing/2014/main" val="531258841"/>
                    </a:ext>
                  </a:extLst>
                </a:gridCol>
                <a:gridCol w="1193477">
                  <a:extLst>
                    <a:ext uri="{9D8B030D-6E8A-4147-A177-3AD203B41FA5}">
                      <a16:colId xmlns:a16="http://schemas.microsoft.com/office/drawing/2014/main" val="3937510819"/>
                    </a:ext>
                  </a:extLst>
                </a:gridCol>
              </a:tblGrid>
              <a:tr h="248657">
                <a:tc>
                  <a:txBody>
                    <a:bodyPr/>
                    <a:lstStyle/>
                    <a:p>
                      <a:pPr algn="l" fontAlgn="b"/>
                      <a:r>
                        <a:rPr lang="en-US" sz="1200" u="none" strike="noStrike">
                          <a:effectLst/>
                        </a:rPr>
                        <a:t>Years Working</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Annual Inflation</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Improve</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a:effectLst/>
                        </a:rPr>
                        <a:t>Annual Growth</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04526908"/>
                  </a:ext>
                </a:extLst>
              </a:tr>
              <a:tr h="248657">
                <a:tc>
                  <a:txBody>
                    <a:bodyPr/>
                    <a:lstStyle/>
                    <a:p>
                      <a:pPr algn="r"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100.0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100.0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100.0</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64110316"/>
                  </a:ext>
                </a:extLst>
              </a:tr>
              <a:tr h="248657">
                <a:tc>
                  <a:txBody>
                    <a:bodyPr/>
                    <a:lstStyle/>
                    <a:p>
                      <a:pPr algn="r" fontAlgn="b"/>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110.2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113.5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119.5</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5697948"/>
                  </a:ext>
                </a:extLst>
              </a:tr>
              <a:tr h="248657">
                <a:tc>
                  <a:txBody>
                    <a:bodyPr/>
                    <a:lstStyle/>
                    <a:p>
                      <a:pPr algn="r" fontAlgn="b"/>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121.5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128.7</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142.9</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5367555"/>
                  </a:ext>
                </a:extLst>
              </a:tr>
              <a:tr h="264198">
                <a:tc>
                  <a:txBody>
                    <a:bodyPr/>
                    <a:lstStyle/>
                    <a:p>
                      <a:pPr algn="r" fontAlgn="b"/>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133.9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146.1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170.8</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01474868"/>
                  </a:ext>
                </a:extLst>
              </a:tr>
              <a:tr h="264198">
                <a:tc>
                  <a:txBody>
                    <a:bodyPr/>
                    <a:lstStyle/>
                    <a:p>
                      <a:pPr algn="r" fontAlgn="b"/>
                      <a:r>
                        <a:rPr lang="en-US" sz="1200" u="none" strike="noStrike">
                          <a:effectLst/>
                        </a:rPr>
                        <a:t>12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147.6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165.7</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204.1</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79672411"/>
                  </a:ext>
                </a:extLst>
              </a:tr>
              <a:tr h="264198">
                <a:tc>
                  <a:txBody>
                    <a:bodyPr/>
                    <a:lstStyle/>
                    <a:p>
                      <a:pPr algn="r"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162.7</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188.0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244.0</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59908658"/>
                  </a:ext>
                </a:extLst>
              </a:tr>
              <a:tr h="264198">
                <a:tc>
                  <a:txBody>
                    <a:bodyPr/>
                    <a:lstStyle/>
                    <a:p>
                      <a:pPr algn="r" fontAlgn="b"/>
                      <a:r>
                        <a:rPr lang="en-US" sz="1200" u="none" strike="noStrike">
                          <a:effectLst/>
                        </a:rPr>
                        <a:t>18</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179.4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213.4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291.6</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07122114"/>
                  </a:ext>
                </a:extLst>
              </a:tr>
              <a:tr h="248657">
                <a:tc>
                  <a:txBody>
                    <a:bodyPr/>
                    <a:lstStyle/>
                    <a:p>
                      <a:pPr algn="r" fontAlgn="b"/>
                      <a:r>
                        <a:rPr lang="en-US" sz="1200" u="none" strike="noStrike">
                          <a:effectLst/>
                        </a:rPr>
                        <a:t>21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197.7</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242.1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348.5</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58736116"/>
                  </a:ext>
                </a:extLst>
              </a:tr>
              <a:tr h="248657">
                <a:tc>
                  <a:txBody>
                    <a:bodyPr/>
                    <a:lstStyle/>
                    <a:p>
                      <a:pPr algn="r" fontAlgn="b"/>
                      <a:r>
                        <a:rPr lang="en-US" sz="1200" u="none" strike="noStrike">
                          <a:effectLst/>
                        </a:rPr>
                        <a:t>24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217.9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274.7</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416.6</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43853370"/>
                  </a:ext>
                </a:extLst>
              </a:tr>
              <a:tr h="248657">
                <a:tc>
                  <a:txBody>
                    <a:bodyPr/>
                    <a:lstStyle/>
                    <a:p>
                      <a:pPr algn="r" fontAlgn="b"/>
                      <a:r>
                        <a:rPr lang="en-US" sz="1200" u="none" strike="noStrike">
                          <a:effectLst/>
                        </a:rPr>
                        <a:t>27</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240.3</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311.7</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497.9</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12444060"/>
                  </a:ext>
                </a:extLst>
              </a:tr>
              <a:tr h="248657">
                <a:tc>
                  <a:txBody>
                    <a:bodyPr/>
                    <a:lstStyle/>
                    <a:p>
                      <a:pPr algn="r" fontAlgn="b"/>
                      <a:r>
                        <a:rPr lang="en-US" sz="1200" u="none" strike="noStrike">
                          <a:effectLst/>
                        </a:rPr>
                        <a:t>30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264.9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353.6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595.1</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25676769"/>
                  </a:ext>
                </a:extLst>
              </a:tr>
              <a:tr h="248657">
                <a:tc>
                  <a:txBody>
                    <a:bodyPr/>
                    <a:lstStyle/>
                    <a:p>
                      <a:pPr algn="r" fontAlgn="b"/>
                      <a:r>
                        <a:rPr lang="en-US" sz="1200" u="none" strike="noStrike">
                          <a:effectLst/>
                        </a:rPr>
                        <a:t>33</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291.9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401.2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711.3</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52713066"/>
                  </a:ext>
                </a:extLst>
              </a:tr>
              <a:tr h="248657">
                <a:tc>
                  <a:txBody>
                    <a:bodyPr/>
                    <a:lstStyle/>
                    <a:p>
                      <a:pPr algn="r" fontAlgn="b"/>
                      <a:r>
                        <a:rPr lang="en-US" sz="1200" u="none" strike="noStrike">
                          <a:effectLst/>
                        </a:rPr>
                        <a:t>36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321.8</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455.2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850.2</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29143053"/>
                  </a:ext>
                </a:extLst>
              </a:tr>
              <a:tr h="248657">
                <a:tc>
                  <a:txBody>
                    <a:bodyPr/>
                    <a:lstStyle/>
                    <a:p>
                      <a:pPr algn="r" fontAlgn="b"/>
                      <a:r>
                        <a:rPr lang="en-US" sz="1200" u="none" strike="noStrike">
                          <a:effectLst/>
                        </a:rPr>
                        <a:t>39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366.4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538.7</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1078.5</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42800840"/>
                  </a:ext>
                </a:extLst>
              </a:tr>
              <a:tr h="248657">
                <a:tc>
                  <a:txBody>
                    <a:bodyPr/>
                    <a:lstStyle/>
                    <a:p>
                      <a:pPr algn="r" fontAlgn="b"/>
                      <a:r>
                        <a:rPr lang="en-US" sz="1200" u="none" strike="noStrike">
                          <a:effectLst/>
                        </a:rPr>
                        <a:t>42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391.1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586.1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1214.6</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15093339"/>
                  </a:ext>
                </a:extLst>
              </a:tr>
              <a:tr h="248657">
                <a:tc>
                  <a:txBody>
                    <a:bodyPr/>
                    <a:lstStyle/>
                    <a:p>
                      <a:pPr algn="r" fontAlgn="b"/>
                      <a:r>
                        <a:rPr lang="en-US" sz="1200" u="none" strike="noStrike">
                          <a:effectLst/>
                        </a:rPr>
                        <a:t>45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431.1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665.0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1451.8</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92745995"/>
                  </a:ext>
                </a:extLst>
              </a:tr>
              <a:tr h="264198">
                <a:tc>
                  <a:txBody>
                    <a:bodyPr/>
                    <a:lstStyle/>
                    <a:p>
                      <a:pPr algn="r" fontAlgn="b"/>
                      <a:r>
                        <a:rPr lang="en-US" sz="1200" u="none" strike="noStrike">
                          <a:effectLst/>
                        </a:rPr>
                        <a:t>48</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475.1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754.5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sng" strike="noStrike">
                          <a:effectLst/>
                        </a:rPr>
                        <a:t>1735.3</a:t>
                      </a:r>
                      <a:endParaRPr lang="en-US" sz="1200" b="1" i="0" u="sng"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49759440"/>
                  </a:ext>
                </a:extLst>
              </a:tr>
              <a:tr h="248657">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gridSpan="2">
                  <a:txBody>
                    <a:bodyPr/>
                    <a:lstStyle/>
                    <a:p>
                      <a:pPr algn="l" fontAlgn="b"/>
                      <a:r>
                        <a:rPr lang="en-US" sz="1200" u="none" strike="noStrike" dirty="0">
                          <a:effectLst/>
                        </a:rPr>
                        <a:t>754.5 x 2.3 = 1734.9</a:t>
                      </a:r>
                      <a:endParaRPr lang="en-US" sz="12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extLst>
                  <a:ext uri="{0D108BD9-81ED-4DB2-BD59-A6C34878D82A}">
                    <a16:rowId xmlns:a16="http://schemas.microsoft.com/office/drawing/2014/main" val="2951007054"/>
                  </a:ext>
                </a:extLst>
              </a:tr>
            </a:tbl>
          </a:graphicData>
        </a:graphic>
      </p:graphicFrame>
      <p:pic>
        <p:nvPicPr>
          <p:cNvPr id="6" name="Picture 1" descr="page1image52112352">
            <a:extLst>
              <a:ext uri="{FF2B5EF4-FFF2-40B4-BE49-F238E27FC236}">
                <a16:creationId xmlns:a16="http://schemas.microsoft.com/office/drawing/2014/main" id="{AE1E8D9C-F621-7919-191D-5BF72983A0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0057" y="365124"/>
            <a:ext cx="2041446" cy="110991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9C1C92D-C432-3FCE-555F-966EDD83CAF9}"/>
              </a:ext>
            </a:extLst>
          </p:cNvPr>
          <p:cNvSpPr txBox="1"/>
          <p:nvPr/>
        </p:nvSpPr>
        <p:spPr>
          <a:xfrm>
            <a:off x="5794153" y="1770981"/>
            <a:ext cx="5467350" cy="5293757"/>
          </a:xfrm>
          <a:prstGeom prst="rect">
            <a:avLst/>
          </a:prstGeom>
          <a:noFill/>
        </p:spPr>
        <p:txBody>
          <a:bodyPr wrap="square" rtlCol="0">
            <a:spAutoFit/>
          </a:bodyPr>
          <a:lstStyle/>
          <a:p>
            <a:r>
              <a:rPr lang="en-US" dirty="0">
                <a:latin typeface="Garamond" panose="02020404030301010803" pitchFamily="18" charset="0"/>
              </a:rPr>
              <a:t>Assumptions:</a:t>
            </a:r>
          </a:p>
          <a:p>
            <a:pPr marL="285750" indent="-285750">
              <a:buFontTx/>
              <a:buChar char="-"/>
            </a:pPr>
            <a:r>
              <a:rPr lang="en-US" dirty="0">
                <a:latin typeface="Garamond" panose="02020404030301010803" pitchFamily="18" charset="0"/>
              </a:rPr>
              <a:t>3.3% annual inflation rate from 1914 to 2023</a:t>
            </a:r>
          </a:p>
          <a:p>
            <a:pPr marL="285750" indent="-285750">
              <a:buFontTx/>
              <a:buChar char="-"/>
            </a:pPr>
            <a:r>
              <a:rPr lang="en-US" dirty="0">
                <a:latin typeface="Garamond" panose="02020404030301010803" pitchFamily="18" charset="0"/>
              </a:rPr>
              <a:t>48 years – average length of time an American works</a:t>
            </a:r>
          </a:p>
          <a:p>
            <a:pPr marL="285750" indent="-285750">
              <a:buFontTx/>
              <a:buChar char="-"/>
            </a:pPr>
            <a:r>
              <a:rPr lang="en-US" dirty="0">
                <a:latin typeface="Garamond" panose="02020404030301010803" pitchFamily="18" charset="0"/>
              </a:rPr>
              <a:t>2.3 children – average American household</a:t>
            </a:r>
          </a:p>
          <a:p>
            <a:pPr marL="285750" indent="-285750">
              <a:buFontTx/>
              <a:buChar char="-"/>
            </a:pPr>
            <a:r>
              <a:rPr lang="en-US" dirty="0">
                <a:latin typeface="Garamond" panose="02020404030301010803" pitchFamily="18" charset="0"/>
              </a:rPr>
              <a:t>Committed to improving estate by 1% each year</a:t>
            </a:r>
          </a:p>
          <a:p>
            <a:pPr marL="285750" indent="-285750">
              <a:buFontTx/>
              <a:buChar char="-"/>
            </a:pPr>
            <a:endParaRPr lang="en-US" dirty="0">
              <a:latin typeface="Garamond" panose="02020404030301010803" pitchFamily="18" charset="0"/>
            </a:endParaRPr>
          </a:p>
          <a:p>
            <a:pPr marL="285750" indent="-285750">
              <a:buFontTx/>
              <a:buChar char="-"/>
            </a:pPr>
            <a:r>
              <a:rPr lang="en-US" b="1" dirty="0">
                <a:highlight>
                  <a:srgbClr val="00FF00"/>
                </a:highlight>
                <a:latin typeface="Garamond" panose="02020404030301010803" pitchFamily="18" charset="0"/>
              </a:rPr>
              <a:t>6.13% Annual Return Needed</a:t>
            </a:r>
          </a:p>
          <a:p>
            <a:pPr marL="285750" indent="-285750">
              <a:buFontTx/>
              <a:buChar char="-"/>
            </a:pPr>
            <a:endParaRPr lang="en-US" b="1" dirty="0">
              <a:latin typeface="Garamond" panose="02020404030301010803" pitchFamily="18" charset="0"/>
            </a:endParaRPr>
          </a:p>
          <a:p>
            <a:pPr marL="285750" indent="-285750" algn="just">
              <a:buFontTx/>
              <a:buChar char="-"/>
            </a:pPr>
            <a:r>
              <a:rPr lang="en-US" sz="2200" dirty="0">
                <a:latin typeface="Garamond" panose="02020404030301010803" pitchFamily="18" charset="0"/>
              </a:rPr>
              <a:t>Why do we strive for so much more?</a:t>
            </a:r>
          </a:p>
          <a:p>
            <a:pPr marL="285750" indent="-285750" algn="just">
              <a:buFontTx/>
              <a:buChar char="-"/>
            </a:pPr>
            <a:r>
              <a:rPr lang="en-US" sz="2200" dirty="0">
                <a:latin typeface="Garamond" panose="02020404030301010803" pitchFamily="18" charset="0"/>
              </a:rPr>
              <a:t>Fear may cloud our judgment; all the more reason to inject Fun into the investment</a:t>
            </a:r>
          </a:p>
          <a:p>
            <a:pPr marL="285750" indent="-285750" algn="just">
              <a:buFontTx/>
              <a:buChar char="-"/>
            </a:pPr>
            <a:r>
              <a:rPr lang="en-US" sz="2200" dirty="0">
                <a:latin typeface="Garamond" panose="02020404030301010803" pitchFamily="18" charset="0"/>
              </a:rPr>
              <a:t>A setback in the early years is far more detrimental than in later years. That is why it is so critical to lean into the Core Values rather than your instincts until you gain more experience. </a:t>
            </a:r>
          </a:p>
          <a:p>
            <a:pPr marL="285750" indent="-285750">
              <a:buFontTx/>
              <a:buChar char="-"/>
            </a:pPr>
            <a:endParaRPr lang="en-US" dirty="0"/>
          </a:p>
        </p:txBody>
      </p:sp>
    </p:spTree>
    <p:extLst>
      <p:ext uri="{BB962C8B-B14F-4D97-AF65-F5344CB8AC3E}">
        <p14:creationId xmlns:p14="http://schemas.microsoft.com/office/powerpoint/2010/main" val="3040193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65888-54F1-13D7-8A58-D59F3ED75B53}"/>
              </a:ext>
            </a:extLst>
          </p:cNvPr>
          <p:cNvSpPr>
            <a:spLocks noGrp="1"/>
          </p:cNvSpPr>
          <p:nvPr>
            <p:ph type="title"/>
          </p:nvPr>
        </p:nvSpPr>
        <p:spPr/>
        <p:txBody>
          <a:bodyPr>
            <a:normAutofit/>
          </a:bodyPr>
          <a:lstStyle/>
          <a:p>
            <a:r>
              <a:rPr lang="en-US" sz="4000" dirty="0">
                <a:latin typeface="Garamond" panose="02020404030301010803" pitchFamily="18" charset="0"/>
              </a:rPr>
              <a:t>Early (gray) vs. Late (yellow) Setback</a:t>
            </a:r>
          </a:p>
        </p:txBody>
      </p:sp>
      <p:pic>
        <p:nvPicPr>
          <p:cNvPr id="6" name="Picture 1" descr="page1image52112352">
            <a:extLst>
              <a:ext uri="{FF2B5EF4-FFF2-40B4-BE49-F238E27FC236}">
                <a16:creationId xmlns:a16="http://schemas.microsoft.com/office/drawing/2014/main" id="{528E134D-F37B-D221-B182-D8A8FFFAE6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9171" y="247426"/>
            <a:ext cx="2139246" cy="116308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ontent Placeholder 6">
            <a:extLst>
              <a:ext uri="{FF2B5EF4-FFF2-40B4-BE49-F238E27FC236}">
                <a16:creationId xmlns:a16="http://schemas.microsoft.com/office/drawing/2014/main" id="{AC9C5FC3-C3FE-16DF-F586-4EE2D99E71BB}"/>
              </a:ext>
            </a:extLst>
          </p:cNvPr>
          <p:cNvGraphicFramePr>
            <a:graphicFrameLocks noGrp="1"/>
          </p:cNvGraphicFramePr>
          <p:nvPr>
            <p:ph idx="1"/>
            <p:extLst>
              <p:ext uri="{D42A27DB-BD31-4B8C-83A1-F6EECF244321}">
                <p14:modId xmlns:p14="http://schemas.microsoft.com/office/powerpoint/2010/main" val="3239474131"/>
              </p:ext>
            </p:extLst>
          </p:nvPr>
        </p:nvGraphicFramePr>
        <p:xfrm>
          <a:off x="838200" y="1984375"/>
          <a:ext cx="10515600" cy="4192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9359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AD1D8-A1A7-71A7-0D91-2980E185AD4E}"/>
              </a:ext>
            </a:extLst>
          </p:cNvPr>
          <p:cNvSpPr>
            <a:spLocks noGrp="1"/>
          </p:cNvSpPr>
          <p:nvPr>
            <p:ph type="title"/>
          </p:nvPr>
        </p:nvSpPr>
        <p:spPr>
          <a:xfrm>
            <a:off x="838200" y="156517"/>
            <a:ext cx="6369996" cy="1759832"/>
          </a:xfrm>
        </p:spPr>
        <p:txBody>
          <a:bodyPr>
            <a:noAutofit/>
          </a:bodyPr>
          <a:lstStyle/>
          <a:p>
            <a:r>
              <a:rPr lang="en-US" sz="4000" dirty="0">
                <a:latin typeface="Garamond" panose="02020404030301010803" pitchFamily="18" charset="0"/>
              </a:rPr>
              <a:t>Fictions We Live that Derail the American Dream</a:t>
            </a:r>
          </a:p>
        </p:txBody>
      </p:sp>
      <p:sp>
        <p:nvSpPr>
          <p:cNvPr id="3" name="Content Placeholder 2">
            <a:extLst>
              <a:ext uri="{FF2B5EF4-FFF2-40B4-BE49-F238E27FC236}">
                <a16:creationId xmlns:a16="http://schemas.microsoft.com/office/drawing/2014/main" id="{9B1CF98D-302E-C567-6418-0C7629914AAF}"/>
              </a:ext>
            </a:extLst>
          </p:cNvPr>
          <p:cNvSpPr>
            <a:spLocks noGrp="1"/>
          </p:cNvSpPr>
          <p:nvPr>
            <p:ph idx="1"/>
          </p:nvPr>
        </p:nvSpPr>
        <p:spPr>
          <a:xfrm>
            <a:off x="838200" y="1838528"/>
            <a:ext cx="10515600" cy="5019472"/>
          </a:xfrm>
        </p:spPr>
        <p:txBody>
          <a:bodyPr>
            <a:normAutofit fontScale="25000" lnSpcReduction="20000"/>
          </a:bodyPr>
          <a:lstStyle/>
          <a:p>
            <a:pPr marL="0" indent="0" algn="just">
              <a:spcBef>
                <a:spcPts val="0"/>
              </a:spcBef>
              <a:buNone/>
            </a:pPr>
            <a:r>
              <a:rPr lang="en-US" sz="7200" b="1" dirty="0">
                <a:latin typeface="Garamond" panose="02020404030301010803" pitchFamily="18" charset="0"/>
              </a:rPr>
              <a:t>RAMBO</a:t>
            </a:r>
            <a:r>
              <a:rPr lang="en-US" sz="7200" dirty="0">
                <a:latin typeface="Garamond" panose="02020404030301010803" pitchFamily="18" charset="0"/>
              </a:rPr>
              <a:t>. The Rambo fiction is where an individual can fight the world and win against all the odds. </a:t>
            </a:r>
            <a:r>
              <a:rPr lang="en-US" sz="7200" dirty="0">
                <a:latin typeface="Garamond" panose="02020404030301010803" pitchFamily="18" charset="0"/>
                <a:hlinkClick r:id="rId2"/>
              </a:rPr>
              <a:t>https://www.youtube.com/watch?v=IAqLKlxY3Eo</a:t>
            </a:r>
            <a:r>
              <a:rPr lang="en-US" sz="7200" dirty="0">
                <a:latin typeface="Garamond" panose="02020404030301010803" pitchFamily="18" charset="0"/>
              </a:rPr>
              <a:t>. My friends, the world can crush any one of us individually. When you punch the world, you feel the world punch back. We are all vulnerable. We are sometimes the weakest link in our grand plans. We are prone to mistake. And, by the time you come into your wealth, later in life, only then do you realize that your children are not prepared to manage it; for they never have. </a:t>
            </a:r>
          </a:p>
          <a:p>
            <a:pPr marL="0" indent="0" algn="just">
              <a:spcBef>
                <a:spcPts val="0"/>
              </a:spcBef>
              <a:buNone/>
            </a:pPr>
            <a:endParaRPr lang="en-US" sz="7200" dirty="0">
              <a:latin typeface="Garamond" panose="02020404030301010803" pitchFamily="18" charset="0"/>
            </a:endParaRPr>
          </a:p>
          <a:p>
            <a:pPr marL="0" indent="0" algn="just">
              <a:spcBef>
                <a:spcPts val="0"/>
              </a:spcBef>
              <a:buNone/>
            </a:pPr>
            <a:r>
              <a:rPr lang="en-US" sz="7200" b="1" dirty="0">
                <a:latin typeface="Garamond" panose="02020404030301010803" pitchFamily="18" charset="0"/>
              </a:rPr>
              <a:t>GOOD CORPORATION</a:t>
            </a:r>
            <a:r>
              <a:rPr lang="en-US" sz="7200" dirty="0">
                <a:latin typeface="Garamond" panose="02020404030301010803" pitchFamily="18" charset="0"/>
              </a:rPr>
              <a:t>. The Good Corporation fiction is where one forms a profit-seeking corporation and thinks ‘it’ really care about ethics. Since, the U.S. Supreme Court Dartmouth decision in 1819, corporations have enjoyed the same rights as natural persons to contract and to enforce contracts, sue and be sued. Yet, they are not like persons, as we understand the meaning, because while directors are liable for their own wrongdoing, they are not generally liable for the corporation’s actions they have directed. And if several bad acts bring down a corporation, the investors are not legally responsible for the corporation’s debts beyond their initial investment. In short, an “ethical” corporation can make a mess and yet not clean it up. We are looking at a “person” who claims it is a moral agent and yet none of its directors, owners, or the corporation itself are ultimately responsible for its actions. </a:t>
            </a:r>
          </a:p>
          <a:p>
            <a:pPr marL="0" indent="0" algn="just">
              <a:buNone/>
            </a:pPr>
            <a:r>
              <a:rPr lang="en-US" sz="7200" b="1" dirty="0">
                <a:latin typeface="Garamond" panose="02020404030301010803" pitchFamily="18" charset="0"/>
              </a:rPr>
              <a:t>NOT A MORAL AGENT</a:t>
            </a:r>
            <a:r>
              <a:rPr lang="en-US" sz="7200" dirty="0">
                <a:latin typeface="Garamond" panose="02020404030301010803" pitchFamily="18" charset="0"/>
              </a:rPr>
              <a:t>. The East India Company chartered in 1600 by Queen Elizabeth was the first multinational corporation. </a:t>
            </a:r>
            <a:r>
              <a:rPr lang="en-US" sz="7200" dirty="0">
                <a:latin typeface="Garamond" panose="02020404030301010803" pitchFamily="18" charset="0"/>
                <a:hlinkClick r:id="rId3"/>
              </a:rPr>
              <a:t>https://www.youtube.com/watch?v=yKGjL_jqVY8</a:t>
            </a:r>
            <a:r>
              <a:rPr lang="en-US" sz="7200" dirty="0">
                <a:latin typeface="Garamond" panose="02020404030301010803" pitchFamily="18" charset="0"/>
              </a:rPr>
              <a:t>. The EIC rose to account for half of the world’s trade in cotton, silk, and tea. Before, it was customary for a venture to be set up only for the duration of a single voyage. Investment in these expeditions was a very high-risk venture due to piracy, disease and shipwreck. However, by creating a “person” that could live forever, the EIC could weather any adversity. And, in time, this corporate model for the distribution of goods came to dominate our world. But it does have shortcomings—it is not a true moral agent. It will never be a moral force until it aligns obligations with rights and responsibilities with rewards. Instead, it does exactly the opposite by separating the two. The investor is separated from her money and is an owner in all but name. An employee works the hardest but is separated from any profits. The manager makes decisions but is not responsible for any corporate actions. The corporation is a person but is only responsible for what it can afford.  </a:t>
            </a:r>
          </a:p>
          <a:p>
            <a:pPr marL="0" indent="0" algn="just">
              <a:spcBef>
                <a:spcPts val="0"/>
              </a:spcBef>
              <a:buNone/>
            </a:pPr>
            <a:endParaRPr lang="en-US" sz="1800" dirty="0">
              <a:latin typeface="Garamond" panose="02020404030301010803" pitchFamily="18" charset="0"/>
            </a:endParaRPr>
          </a:p>
          <a:p>
            <a:pPr marL="0" marR="0" indent="0" algn="just">
              <a:spcBef>
                <a:spcPts val="0"/>
              </a:spcBef>
              <a:spcAft>
                <a:spcPts val="0"/>
              </a:spcAft>
              <a:buNone/>
            </a:pPr>
            <a:endParaRPr lang="en-US" sz="2200" kern="100" dirty="0">
              <a:effectLst/>
              <a:latin typeface="Garamond" panose="02020404030301010803" pitchFamily="18" charset="0"/>
              <a:ea typeface="Calibri" panose="020F0502020204030204" pitchFamily="34" charset="0"/>
              <a:cs typeface="Times New Roman" panose="02020603050405020304" pitchFamily="18" charset="0"/>
            </a:endParaRPr>
          </a:p>
          <a:p>
            <a:pPr marL="0" indent="0">
              <a:buNone/>
            </a:pPr>
            <a:endParaRPr lang="en-US" sz="2400" dirty="0">
              <a:latin typeface="Garamond" panose="02020404030301010803" pitchFamily="18" charset="0"/>
            </a:endParaRPr>
          </a:p>
        </p:txBody>
      </p:sp>
      <p:pic>
        <p:nvPicPr>
          <p:cNvPr id="5" name="Picture 1" descr="page1image52112352">
            <a:extLst>
              <a:ext uri="{FF2B5EF4-FFF2-40B4-BE49-F238E27FC236}">
                <a16:creationId xmlns:a16="http://schemas.microsoft.com/office/drawing/2014/main" id="{96FEE262-BA60-EB2D-63AC-AB47A976BC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96594" y="156517"/>
            <a:ext cx="2057206" cy="1118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295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9C32E-033E-4C09-0CE5-B1128DA19264}"/>
              </a:ext>
            </a:extLst>
          </p:cNvPr>
          <p:cNvSpPr>
            <a:spLocks noGrp="1"/>
          </p:cNvSpPr>
          <p:nvPr>
            <p:ph type="title"/>
          </p:nvPr>
        </p:nvSpPr>
        <p:spPr/>
        <p:txBody>
          <a:bodyPr>
            <a:normAutofit/>
          </a:bodyPr>
          <a:lstStyle/>
          <a:p>
            <a:r>
              <a:rPr lang="en-US" sz="4000" dirty="0">
                <a:latin typeface="Garamond" panose="02020404030301010803" pitchFamily="18" charset="0"/>
              </a:rPr>
              <a:t>Family of Professionals</a:t>
            </a:r>
            <a:endParaRPr lang="en-US" sz="4000" dirty="0"/>
          </a:p>
        </p:txBody>
      </p:sp>
      <p:sp>
        <p:nvSpPr>
          <p:cNvPr id="3" name="Content Placeholder 2">
            <a:extLst>
              <a:ext uri="{FF2B5EF4-FFF2-40B4-BE49-F238E27FC236}">
                <a16:creationId xmlns:a16="http://schemas.microsoft.com/office/drawing/2014/main" id="{A0F6DC75-1F12-B978-30C5-365BE66ED0F5}"/>
              </a:ext>
            </a:extLst>
          </p:cNvPr>
          <p:cNvSpPr>
            <a:spLocks noGrp="1"/>
          </p:cNvSpPr>
          <p:nvPr>
            <p:ph idx="1"/>
          </p:nvPr>
        </p:nvSpPr>
        <p:spPr>
          <a:xfrm>
            <a:off x="838200" y="2406217"/>
            <a:ext cx="10515600" cy="4086658"/>
          </a:xfrm>
        </p:spPr>
        <p:txBody>
          <a:bodyPr>
            <a:normAutofit/>
          </a:bodyPr>
          <a:lstStyle/>
          <a:p>
            <a:pPr marL="0" indent="0" algn="just">
              <a:buNone/>
            </a:pPr>
            <a:r>
              <a:rPr lang="en-US" sz="2400" kern="100" dirty="0">
                <a:effectLst/>
                <a:latin typeface="Garamond" panose="02020404030301010803" pitchFamily="18" charset="0"/>
                <a:ea typeface="Calibri" panose="020F0502020204030204" pitchFamily="34" charset="0"/>
                <a:cs typeface="Times New Roman" panose="02020603050405020304" pitchFamily="18" charset="0"/>
              </a:rPr>
              <a:t>So, we can go-it-alone Rambo style or work for the meaningless Man. I have done both, investing alone until I was 35, and going insane believing in corporate responsibility that was just marketing. But there is a third option</a:t>
            </a:r>
            <a:r>
              <a:rPr lang="en-US" sz="2400" kern="100" dirty="0">
                <a:latin typeface="Garamond" panose="02020404030301010803" pitchFamily="18" charset="0"/>
                <a:ea typeface="Calibri" panose="020F0502020204030204" pitchFamily="34" charset="0"/>
                <a:cs typeface="Times New Roman" panose="02020603050405020304" pitchFamily="18" charset="0"/>
              </a:rPr>
              <a:t>: </a:t>
            </a:r>
            <a:r>
              <a:rPr lang="en-US" sz="2400" u="sng" kern="100" dirty="0">
                <a:latin typeface="Garamond" panose="02020404030301010803" pitchFamily="18" charset="0"/>
                <a:ea typeface="Calibri" panose="020F0502020204030204" pitchFamily="34" charset="0"/>
                <a:cs typeface="Times New Roman" panose="02020603050405020304" pitchFamily="18" charset="0"/>
              </a:rPr>
              <a:t>w</a:t>
            </a:r>
            <a:r>
              <a:rPr lang="en-US" sz="2400" u="sng" kern="100" dirty="0">
                <a:effectLst/>
                <a:latin typeface="Garamond" panose="02020404030301010803" pitchFamily="18" charset="0"/>
                <a:ea typeface="Calibri" panose="020F0502020204030204" pitchFamily="34" charset="0"/>
                <a:cs typeface="Times New Roman" panose="02020603050405020304" pitchFamily="18" charset="0"/>
              </a:rPr>
              <a:t>orking within a family of professionals</a:t>
            </a:r>
            <a:r>
              <a:rPr lang="en-US" sz="2400" kern="100" dirty="0">
                <a:effectLst/>
                <a:latin typeface="Garamond" panose="02020404030301010803" pitchFamily="18" charset="0"/>
                <a:ea typeface="Calibri" panose="020F0502020204030204" pitchFamily="34" charset="0"/>
                <a:cs typeface="Times New Roman" panose="02020603050405020304" pitchFamily="18" charset="0"/>
              </a:rPr>
              <a:t>. It is the best of both worlds – an individual has a voice and yet is part of a team. And a family of professionals can be a moral agent for good. We can care about short-term returns and long-term relationships. And, most of all, the world cannot stop a small group of committed individuals. That is the secret to sustained success. If we commit ourselves to doing the good while making good business decisions, we will unexpectedly and very slowly change the world around us.    </a:t>
            </a:r>
          </a:p>
        </p:txBody>
      </p:sp>
      <p:pic>
        <p:nvPicPr>
          <p:cNvPr id="5" name="Picture 1" descr="page1image52112352">
            <a:extLst>
              <a:ext uri="{FF2B5EF4-FFF2-40B4-BE49-F238E27FC236}">
                <a16:creationId xmlns:a16="http://schemas.microsoft.com/office/drawing/2014/main" id="{90BB9EB4-4103-D566-96A8-737226983B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30442" y="285686"/>
            <a:ext cx="1923358" cy="1045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2552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1A67C-29B1-73E1-5CEB-70372014E268}"/>
              </a:ext>
            </a:extLst>
          </p:cNvPr>
          <p:cNvSpPr>
            <a:spLocks noGrp="1"/>
          </p:cNvSpPr>
          <p:nvPr>
            <p:ph type="title"/>
          </p:nvPr>
        </p:nvSpPr>
        <p:spPr>
          <a:xfrm>
            <a:off x="838200" y="365125"/>
            <a:ext cx="10515600" cy="1271169"/>
          </a:xfrm>
        </p:spPr>
        <p:txBody>
          <a:bodyPr>
            <a:normAutofit fontScale="90000"/>
          </a:bodyPr>
          <a:lstStyle/>
          <a:p>
            <a:r>
              <a:rPr lang="en-US" b="1" u="sng" dirty="0">
                <a:latin typeface="Garamond" panose="02020404030301010803" pitchFamily="18" charset="0"/>
                <a:cs typeface="Times New Roman" panose="02020603050405020304" pitchFamily="18" charset="0"/>
              </a:rPr>
              <a:t>1031 Exchange Tax Advantages</a:t>
            </a:r>
            <a:br>
              <a:rPr lang="en-US" b="1" dirty="0">
                <a:latin typeface="Garamond" panose="02020404030301010803" pitchFamily="18" charset="0"/>
                <a:cs typeface="Times New Roman" panose="02020603050405020304" pitchFamily="18" charset="0"/>
              </a:rPr>
            </a:br>
            <a:r>
              <a:rPr lang="en-US" b="1" dirty="0">
                <a:latin typeface="Garamond" panose="02020404030301010803" pitchFamily="18" charset="0"/>
                <a:cs typeface="Times New Roman" panose="02020603050405020304" pitchFamily="18" charset="0"/>
              </a:rPr>
              <a:t>We love it</a:t>
            </a:r>
          </a:p>
        </p:txBody>
      </p:sp>
      <p:sp>
        <p:nvSpPr>
          <p:cNvPr id="3" name="Content Placeholder 2">
            <a:extLst>
              <a:ext uri="{FF2B5EF4-FFF2-40B4-BE49-F238E27FC236}">
                <a16:creationId xmlns:a16="http://schemas.microsoft.com/office/drawing/2014/main" id="{D35C5DCC-A87B-CE7F-670E-14494234B64A}"/>
              </a:ext>
            </a:extLst>
          </p:cNvPr>
          <p:cNvSpPr>
            <a:spLocks noGrp="1"/>
          </p:cNvSpPr>
          <p:nvPr>
            <p:ph idx="1"/>
          </p:nvPr>
        </p:nvSpPr>
        <p:spPr>
          <a:xfrm>
            <a:off x="838200" y="1837109"/>
            <a:ext cx="3477324" cy="5020891"/>
          </a:xfrm>
        </p:spPr>
        <p:txBody>
          <a:bodyPr>
            <a:noAutofit/>
          </a:bodyPr>
          <a:lstStyle/>
          <a:p>
            <a:pPr marL="342900" marR="0" lvl="0" indent="-342900">
              <a:spcBef>
                <a:spcPts val="0"/>
              </a:spcBef>
              <a:spcAft>
                <a:spcPts val="0"/>
              </a:spcAft>
              <a:buFont typeface="Symbol" pitchFamily="2" charset="2"/>
              <a:buChar char=""/>
            </a:pPr>
            <a:r>
              <a:rPr lang="en-US" sz="1900" dirty="0">
                <a:effectLst/>
                <a:latin typeface="Garamond" panose="02020404030301010803" pitchFamily="18" charset="0"/>
                <a:ea typeface="Calibri" panose="020F0502020204030204" pitchFamily="34" charset="0"/>
                <a:cs typeface="Times New Roman" panose="02020603050405020304" pitchFamily="18" charset="0"/>
              </a:rPr>
              <a:t>Enjoy tax deferment to rapidly grow your money.</a:t>
            </a:r>
          </a:p>
          <a:p>
            <a:pPr marL="342900" marR="0" lvl="0" indent="-342900">
              <a:spcBef>
                <a:spcPts val="0"/>
              </a:spcBef>
              <a:spcAft>
                <a:spcPts val="0"/>
              </a:spcAft>
              <a:buFont typeface="Symbol" pitchFamily="2" charset="2"/>
              <a:buChar char=""/>
            </a:pPr>
            <a:r>
              <a:rPr lang="en-US" sz="1900" dirty="0">
                <a:effectLst/>
                <a:latin typeface="Garamond" panose="02020404030301010803" pitchFamily="18" charset="0"/>
                <a:ea typeface="Calibri" panose="020F0502020204030204" pitchFamily="34" charset="0"/>
                <a:cs typeface="Times New Roman" panose="02020603050405020304" pitchFamily="18" charset="0"/>
              </a:rPr>
              <a:t>Over 20 years, your original $1 million investment </a:t>
            </a:r>
            <a:r>
              <a:rPr lang="en-US" sz="1900" dirty="0">
                <a:latin typeface="Garamond" panose="02020404030301010803" pitchFamily="18" charset="0"/>
                <a:ea typeface="Calibri" panose="020F0502020204030204" pitchFamily="34" charset="0"/>
                <a:cs typeface="Times New Roman" panose="02020603050405020304" pitchFamily="18" charset="0"/>
              </a:rPr>
              <a:t>will increase to $4.24 million through normal buying or selling; or, at the same rate of return, increase to $7.59 million utilizing 1031 exchanges.</a:t>
            </a:r>
          </a:p>
          <a:p>
            <a:pPr marL="342900" indent="-342900">
              <a:spcBef>
                <a:spcPts val="0"/>
              </a:spcBef>
              <a:buFont typeface="Symbol" pitchFamily="2" charset="2"/>
              <a:buChar char=""/>
            </a:pPr>
            <a:r>
              <a:rPr lang="en-US" sz="1900" dirty="0">
                <a:latin typeface="Garamond" panose="02020404030301010803" pitchFamily="18" charset="0"/>
                <a:ea typeface="Calibri" panose="020F0502020204030204" pitchFamily="34" charset="0"/>
                <a:cs typeface="Times New Roman" panose="02020603050405020304" pitchFamily="18" charset="0"/>
              </a:rPr>
              <a:t>That is a difference of $3.35 million to your net worth! </a:t>
            </a:r>
            <a:endParaRPr lang="en-US" sz="1900" dirty="0">
              <a:effectLst/>
              <a:latin typeface="Garamond" panose="02020404030301010803"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900" dirty="0">
                <a:effectLst/>
                <a:latin typeface="Garamond" panose="02020404030301010803" pitchFamily="18" charset="0"/>
                <a:ea typeface="Calibri" panose="020F0502020204030204" pitchFamily="34" charset="0"/>
                <a:cs typeface="Times New Roman" panose="02020603050405020304" pitchFamily="18" charset="0"/>
              </a:rPr>
              <a:t>By deferring capital gains taxes, one will realize an extra </a:t>
            </a:r>
            <a:r>
              <a:rPr lang="en-US" sz="1900" b="1" dirty="0">
                <a:effectLst/>
                <a:latin typeface="Garamond" panose="02020404030301010803" pitchFamily="18" charset="0"/>
                <a:ea typeface="Calibri" panose="020F0502020204030204" pitchFamily="34" charset="0"/>
                <a:cs typeface="Times New Roman" panose="02020603050405020304" pitchFamily="18" charset="0"/>
              </a:rPr>
              <a:t>$167,500 </a:t>
            </a:r>
            <a:r>
              <a:rPr lang="en-US" sz="1900" b="1" i="1" dirty="0">
                <a:effectLst/>
                <a:latin typeface="Garamond" panose="02020404030301010803" pitchFamily="18" charset="0"/>
                <a:ea typeface="Calibri" panose="020F0502020204030204" pitchFamily="34" charset="0"/>
                <a:cs typeface="Times New Roman" panose="02020603050405020304" pitchFamily="18" charset="0"/>
              </a:rPr>
              <a:t>annually or 16.75% </a:t>
            </a:r>
            <a:r>
              <a:rPr lang="en-US" sz="1900" dirty="0">
                <a:effectLst/>
                <a:latin typeface="Garamond" panose="02020404030301010803" pitchFamily="18" charset="0"/>
                <a:ea typeface="Calibri" panose="020F0502020204030204" pitchFamily="34" charset="0"/>
                <a:cs typeface="Times New Roman" panose="02020603050405020304" pitchFamily="18" charset="0"/>
              </a:rPr>
              <a:t>through 1031 exchanges. </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2000" dirty="0">
                <a:solidFill>
                  <a:srgbClr val="333333"/>
                </a:solidFill>
                <a:effectLst/>
                <a:latin typeface="Garamond" panose="02020404030301010803" pitchFamily="18" charset="0"/>
                <a:ea typeface="Calibri" panose="020F0502020204030204" pitchFamily="34" charset="0"/>
                <a:cs typeface="Times New Roman" panose="02020603050405020304" pitchFamily="18" charset="0"/>
                <a:hlinkClick r:id="rId2"/>
              </a:rPr>
              <a:t>https://www.youtube.com/watch?v=sx1VCG7HtYY</a:t>
            </a:r>
            <a:r>
              <a:rPr lang="en-US" sz="2000" dirty="0">
                <a:solidFill>
                  <a:srgbClr val="333333"/>
                </a:solidFill>
                <a:effectLst/>
                <a:latin typeface="Garamond" panose="02020404030301010803" pitchFamily="18" charset="0"/>
                <a:ea typeface="Calibri" panose="020F0502020204030204" pitchFamily="34" charset="0"/>
                <a:cs typeface="Times New Roman" panose="02020603050405020304" pitchFamily="18" charset="0"/>
              </a:rPr>
              <a:t>.</a:t>
            </a:r>
            <a:endParaRPr lang="en-US" sz="1900" dirty="0">
              <a:effectLst/>
              <a:latin typeface="Garamond" panose="02020404030301010803" pitchFamily="18" charset="0"/>
              <a:ea typeface="Calibri" panose="020F0502020204030204" pitchFamily="34" charset="0"/>
              <a:cs typeface="Times New Roman" panose="02020603050405020304" pitchFamily="18" charset="0"/>
            </a:endParaRPr>
          </a:p>
        </p:txBody>
      </p:sp>
      <p:graphicFrame>
        <p:nvGraphicFramePr>
          <p:cNvPr id="4" name="Chart 3">
            <a:extLst>
              <a:ext uri="{FF2B5EF4-FFF2-40B4-BE49-F238E27FC236}">
                <a16:creationId xmlns:a16="http://schemas.microsoft.com/office/drawing/2014/main" id="{2DA869A5-63AC-9975-2166-6EF1471C976F}"/>
              </a:ext>
            </a:extLst>
          </p:cNvPr>
          <p:cNvGraphicFramePr>
            <a:graphicFrameLocks/>
          </p:cNvGraphicFramePr>
          <p:nvPr/>
        </p:nvGraphicFramePr>
        <p:xfrm>
          <a:off x="4215161" y="1931734"/>
          <a:ext cx="7828156" cy="4725544"/>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1" descr="page1image52112352">
            <a:extLst>
              <a:ext uri="{FF2B5EF4-FFF2-40B4-BE49-F238E27FC236}">
                <a16:creationId xmlns:a16="http://schemas.microsoft.com/office/drawing/2014/main" id="{3B3DB2C5-FD7C-09A8-4C59-5C0B378964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49608" y="69685"/>
            <a:ext cx="1869498" cy="1016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553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A5370-DC71-DC6E-752A-1B661DD6C726}"/>
              </a:ext>
            </a:extLst>
          </p:cNvPr>
          <p:cNvSpPr>
            <a:spLocks noGrp="1"/>
          </p:cNvSpPr>
          <p:nvPr>
            <p:ph type="title"/>
          </p:nvPr>
        </p:nvSpPr>
        <p:spPr/>
        <p:txBody>
          <a:bodyPr>
            <a:normAutofit/>
          </a:bodyPr>
          <a:lstStyle/>
          <a:p>
            <a:r>
              <a:rPr lang="en-US" sz="4000" dirty="0">
                <a:latin typeface="Garamond" panose="02020404030301010803" pitchFamily="18" charset="0"/>
              </a:rPr>
              <a:t>Recap </a:t>
            </a:r>
            <a:r>
              <a:rPr lang="en-US" sz="4000">
                <a:latin typeface="Garamond" panose="02020404030301010803" pitchFamily="18" charset="0"/>
              </a:rPr>
              <a:t>- Takeaways</a:t>
            </a:r>
            <a:endParaRPr lang="en-US" sz="4000" dirty="0">
              <a:latin typeface="Garamond" panose="02020404030301010803" pitchFamily="18" charset="0"/>
            </a:endParaRPr>
          </a:p>
        </p:txBody>
      </p:sp>
      <p:sp>
        <p:nvSpPr>
          <p:cNvPr id="3" name="Content Placeholder 2">
            <a:extLst>
              <a:ext uri="{FF2B5EF4-FFF2-40B4-BE49-F238E27FC236}">
                <a16:creationId xmlns:a16="http://schemas.microsoft.com/office/drawing/2014/main" id="{BC6A4B2F-B3EB-2CF3-D2E1-5C90718D95FF}"/>
              </a:ext>
            </a:extLst>
          </p:cNvPr>
          <p:cNvSpPr>
            <a:spLocks noGrp="1"/>
          </p:cNvSpPr>
          <p:nvPr>
            <p:ph idx="1"/>
          </p:nvPr>
        </p:nvSpPr>
        <p:spPr/>
        <p:txBody>
          <a:bodyPr/>
          <a:lstStyle/>
          <a:p>
            <a:endParaRPr lang="en-US" sz="2400" dirty="0">
              <a:latin typeface="Garamond" panose="02020404030301010803" pitchFamily="18" charset="0"/>
            </a:endParaRPr>
          </a:p>
          <a:p>
            <a:r>
              <a:rPr lang="en-US" sz="2400" dirty="0">
                <a:latin typeface="Garamond" panose="02020404030301010803" pitchFamily="18" charset="0"/>
              </a:rPr>
              <a:t>1. Get in as soon as possible.</a:t>
            </a:r>
          </a:p>
          <a:p>
            <a:r>
              <a:rPr lang="en-US" sz="2400" dirty="0">
                <a:latin typeface="Garamond" panose="02020404030301010803" pitchFamily="18" charset="0"/>
              </a:rPr>
              <a:t>2. Lean into the Core Values.</a:t>
            </a:r>
          </a:p>
          <a:p>
            <a:r>
              <a:rPr lang="en-US" sz="2400" dirty="0">
                <a:latin typeface="Garamond" panose="02020404030301010803" pitchFamily="18" charset="0"/>
              </a:rPr>
              <a:t>3. Avoid an early setback by working within a family of professionals.</a:t>
            </a:r>
          </a:p>
          <a:p>
            <a:r>
              <a:rPr lang="en-US" sz="2400" dirty="0">
                <a:latin typeface="Garamond" panose="02020404030301010803" pitchFamily="18" charset="0"/>
              </a:rPr>
              <a:t>4. Invest in yourself through continuing education and become a professional.</a:t>
            </a:r>
          </a:p>
          <a:p>
            <a:r>
              <a:rPr lang="en-US" sz="2400" dirty="0">
                <a:latin typeface="Garamond" panose="02020404030301010803" pitchFamily="18" charset="0"/>
              </a:rPr>
              <a:t>5. Instead of being the best Rambo; mentor your children and proteges. </a:t>
            </a:r>
          </a:p>
          <a:p>
            <a:r>
              <a:rPr lang="en-US" sz="2400" dirty="0">
                <a:latin typeface="Garamond" panose="02020404030301010803" pitchFamily="18" charset="0"/>
              </a:rPr>
              <a:t>6. Improve the properties you steward; find their highest and best use.  </a:t>
            </a:r>
          </a:p>
          <a:p>
            <a:r>
              <a:rPr lang="en-US" sz="2400" dirty="0">
                <a:latin typeface="Garamond" panose="02020404030301010803" pitchFamily="18" charset="0"/>
              </a:rPr>
              <a:t>7. Take advantage of the enormous tax savings in a 1031 exchange.</a:t>
            </a:r>
          </a:p>
          <a:p>
            <a:endParaRPr lang="en-US" sz="2400" dirty="0">
              <a:latin typeface="Garamond" panose="02020404030301010803" pitchFamily="18" charset="0"/>
            </a:endParaRPr>
          </a:p>
          <a:p>
            <a:endParaRPr lang="en-US" dirty="0"/>
          </a:p>
        </p:txBody>
      </p:sp>
      <p:pic>
        <p:nvPicPr>
          <p:cNvPr id="4" name="Picture 1" descr="page1image52112352">
            <a:extLst>
              <a:ext uri="{FF2B5EF4-FFF2-40B4-BE49-F238E27FC236}">
                <a16:creationId xmlns:a16="http://schemas.microsoft.com/office/drawing/2014/main" id="{05DC0C6A-2871-88DF-F54B-10507C7ED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8890" y="365125"/>
            <a:ext cx="2016799" cy="1096512"/>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a:extLst>
              <a:ext uri="{FF2B5EF4-FFF2-40B4-BE49-F238E27FC236}">
                <a16:creationId xmlns:a16="http://schemas.microsoft.com/office/drawing/2014/main" id="{60953716-8F50-FB6F-FF81-2F6E50979643}"/>
              </a:ext>
            </a:extLst>
          </p:cNvPr>
          <p:cNvSpPr>
            <a:spLocks noGrp="1"/>
          </p:cNvSpPr>
          <p:nvPr>
            <p:ph type="ftr" sz="quarter" idx="11"/>
          </p:nvPr>
        </p:nvSpPr>
        <p:spPr>
          <a:xfrm>
            <a:off x="1226372" y="6356350"/>
            <a:ext cx="9197788" cy="365125"/>
          </a:xfrm>
        </p:spPr>
        <p:txBody>
          <a:bodyPr/>
          <a:lstStyle/>
          <a:p>
            <a:pPr algn="l"/>
            <a:r>
              <a:rPr lang="en-US" dirty="0"/>
              <a:t>Fun – simplify; Excellence – pride of ownership; Respect – delegate; Safeguard – fee simple; and Transparency – record for posterity. </a:t>
            </a:r>
          </a:p>
        </p:txBody>
      </p:sp>
    </p:spTree>
    <p:extLst>
      <p:ext uri="{BB962C8B-B14F-4D97-AF65-F5344CB8AC3E}">
        <p14:creationId xmlns:p14="http://schemas.microsoft.com/office/powerpoint/2010/main" val="2525056268"/>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1974</TotalTime>
  <Words>1592</Words>
  <Application>Microsoft Macintosh PowerPoint</Application>
  <PresentationFormat>Widescreen</PresentationFormat>
  <Paragraphs>133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Garamond</vt:lpstr>
      <vt:lpstr>Symbol</vt:lpstr>
      <vt:lpstr>Times New Roman</vt:lpstr>
      <vt:lpstr>Office Theme 2013 - 2022</vt:lpstr>
      <vt:lpstr>Webinar #5  Core Values</vt:lpstr>
      <vt:lpstr> Who We Are    </vt:lpstr>
      <vt:lpstr>Core Values</vt:lpstr>
      <vt:lpstr>Growing Wealth</vt:lpstr>
      <vt:lpstr>Early (gray) vs. Late (yellow) Setback</vt:lpstr>
      <vt:lpstr>Fictions We Live that Derail the American Dream</vt:lpstr>
      <vt:lpstr>Family of Professionals</vt:lpstr>
      <vt:lpstr>1031 Exchange Tax Advantages We love it</vt:lpstr>
      <vt:lpstr>Recap -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Thorinson IV Your trusted 1031 Exchange property manager </dc:title>
  <dc:creator>R E</dc:creator>
  <cp:lastModifiedBy>elam elamproperty.com</cp:lastModifiedBy>
  <cp:revision>78</cp:revision>
  <cp:lastPrinted>2024-02-28T01:19:33Z</cp:lastPrinted>
  <dcterms:created xsi:type="dcterms:W3CDTF">2022-12-16T02:58:50Z</dcterms:created>
  <dcterms:modified xsi:type="dcterms:W3CDTF">2024-02-29T02:49:18Z</dcterms:modified>
</cp:coreProperties>
</file>