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87" r:id="rId2"/>
    <p:sldId id="283" r:id="rId3"/>
    <p:sldId id="268" r:id="rId4"/>
    <p:sldId id="285" r:id="rId5"/>
    <p:sldId id="288" r:id="rId6"/>
    <p:sldId id="271" r:id="rId7"/>
    <p:sldId id="289" r:id="rId8"/>
    <p:sldId id="284" r:id="rId9"/>
    <p:sldId id="28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74"/>
    <p:restoredTop sz="97030"/>
  </p:normalViewPr>
  <p:slideViewPr>
    <p:cSldViewPr snapToGrid="0">
      <p:cViewPr>
        <p:scale>
          <a:sx n="162" d="100"/>
          <a:sy n="162" d="100"/>
        </p:scale>
        <p:origin x="712" y="1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EEDE3A-5D68-7549-A889-617562FEA6D0}" type="datetimeFigureOut">
              <a:rPr lang="en-US" smtClean="0"/>
              <a:t>2/29/24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B45478-6E73-B341-A60C-2D12B679547D}" type="slidenum">
              <a:rPr lang="en-US" smtClean="0"/>
              <a:t>‹#›</a:t>
            </a:fld>
            <a:endParaRPr lang="en-US" dirty="0"/>
          </a:p>
        </p:txBody>
      </p:sp>
    </p:spTree>
    <p:extLst>
      <p:ext uri="{BB962C8B-B14F-4D97-AF65-F5344CB8AC3E}">
        <p14:creationId xmlns:p14="http://schemas.microsoft.com/office/powerpoint/2010/main" val="7403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43D7-056B-AC80-E429-26CD995D29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09B696-29EF-5CE0-6189-45AEFB0D91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391719-38BC-2625-4C4D-FB9A3A72389F}"/>
              </a:ext>
            </a:extLst>
          </p:cNvPr>
          <p:cNvSpPr>
            <a:spLocks noGrp="1"/>
          </p:cNvSpPr>
          <p:nvPr>
            <p:ph type="dt" sz="half" idx="10"/>
          </p:nvPr>
        </p:nvSpPr>
        <p:spPr/>
        <p:txBody>
          <a:bodyPr/>
          <a:lstStyle/>
          <a:p>
            <a:fld id="{F1CB4210-7803-844F-A653-7E94E558E424}" type="datetimeFigureOut">
              <a:rPr lang="en-US" smtClean="0"/>
              <a:t>2/29/24</a:t>
            </a:fld>
            <a:endParaRPr lang="en-US" dirty="0"/>
          </a:p>
        </p:txBody>
      </p:sp>
      <p:sp>
        <p:nvSpPr>
          <p:cNvPr id="5" name="Footer Placeholder 4">
            <a:extLst>
              <a:ext uri="{FF2B5EF4-FFF2-40B4-BE49-F238E27FC236}">
                <a16:creationId xmlns:a16="http://schemas.microsoft.com/office/drawing/2014/main" id="{9B9E69D5-3118-D31B-9D3C-AA7A312A0C6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9C020CE-BD23-AE68-6494-0869FD5AB0BB}"/>
              </a:ext>
            </a:extLst>
          </p:cNvPr>
          <p:cNvSpPr>
            <a:spLocks noGrp="1"/>
          </p:cNvSpPr>
          <p:nvPr>
            <p:ph type="sldNum" sz="quarter" idx="12"/>
          </p:nvPr>
        </p:nvSpPr>
        <p:spPr/>
        <p:txBody>
          <a:bodyPr/>
          <a:lstStyle/>
          <a:p>
            <a:fld id="{323B0C93-B321-9748-993B-6FFF7F337185}" type="slidenum">
              <a:rPr lang="en-US" smtClean="0"/>
              <a:t>‹#›</a:t>
            </a:fld>
            <a:endParaRPr lang="en-US" dirty="0"/>
          </a:p>
        </p:txBody>
      </p:sp>
    </p:spTree>
    <p:extLst>
      <p:ext uri="{BB962C8B-B14F-4D97-AF65-F5344CB8AC3E}">
        <p14:creationId xmlns:p14="http://schemas.microsoft.com/office/powerpoint/2010/main" val="1190660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7E576-114C-BA0E-3B7C-E03648D6A3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30F292-BB74-0187-6F1A-46F34329A6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5EFC20-B26A-0AD0-AAD8-F14744366F44}"/>
              </a:ext>
            </a:extLst>
          </p:cNvPr>
          <p:cNvSpPr>
            <a:spLocks noGrp="1"/>
          </p:cNvSpPr>
          <p:nvPr>
            <p:ph type="dt" sz="half" idx="10"/>
          </p:nvPr>
        </p:nvSpPr>
        <p:spPr/>
        <p:txBody>
          <a:bodyPr/>
          <a:lstStyle/>
          <a:p>
            <a:fld id="{F1CB4210-7803-844F-A653-7E94E558E424}" type="datetimeFigureOut">
              <a:rPr lang="en-US" smtClean="0"/>
              <a:t>2/29/24</a:t>
            </a:fld>
            <a:endParaRPr lang="en-US" dirty="0"/>
          </a:p>
        </p:txBody>
      </p:sp>
      <p:sp>
        <p:nvSpPr>
          <p:cNvPr id="5" name="Footer Placeholder 4">
            <a:extLst>
              <a:ext uri="{FF2B5EF4-FFF2-40B4-BE49-F238E27FC236}">
                <a16:creationId xmlns:a16="http://schemas.microsoft.com/office/drawing/2014/main" id="{F65F570C-4A4C-8594-083D-5657F3828A0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2D635FA-791F-F71C-3DEE-15F7AAC5DE8B}"/>
              </a:ext>
            </a:extLst>
          </p:cNvPr>
          <p:cNvSpPr>
            <a:spLocks noGrp="1"/>
          </p:cNvSpPr>
          <p:nvPr>
            <p:ph type="sldNum" sz="quarter" idx="12"/>
          </p:nvPr>
        </p:nvSpPr>
        <p:spPr/>
        <p:txBody>
          <a:bodyPr/>
          <a:lstStyle/>
          <a:p>
            <a:fld id="{323B0C93-B321-9748-993B-6FFF7F337185}" type="slidenum">
              <a:rPr lang="en-US" smtClean="0"/>
              <a:t>‹#›</a:t>
            </a:fld>
            <a:endParaRPr lang="en-US" dirty="0"/>
          </a:p>
        </p:txBody>
      </p:sp>
    </p:spTree>
    <p:extLst>
      <p:ext uri="{BB962C8B-B14F-4D97-AF65-F5344CB8AC3E}">
        <p14:creationId xmlns:p14="http://schemas.microsoft.com/office/powerpoint/2010/main" val="433740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37C999-50D2-4819-E067-20395A8965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E76BBD-F244-B722-D9B6-F57B9BB4A4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16B389-7E4F-ABF1-9AC9-98E529D0C1F3}"/>
              </a:ext>
            </a:extLst>
          </p:cNvPr>
          <p:cNvSpPr>
            <a:spLocks noGrp="1"/>
          </p:cNvSpPr>
          <p:nvPr>
            <p:ph type="dt" sz="half" idx="10"/>
          </p:nvPr>
        </p:nvSpPr>
        <p:spPr/>
        <p:txBody>
          <a:bodyPr/>
          <a:lstStyle/>
          <a:p>
            <a:fld id="{F1CB4210-7803-844F-A653-7E94E558E424}" type="datetimeFigureOut">
              <a:rPr lang="en-US" smtClean="0"/>
              <a:t>2/29/24</a:t>
            </a:fld>
            <a:endParaRPr lang="en-US" dirty="0"/>
          </a:p>
        </p:txBody>
      </p:sp>
      <p:sp>
        <p:nvSpPr>
          <p:cNvPr id="5" name="Footer Placeholder 4">
            <a:extLst>
              <a:ext uri="{FF2B5EF4-FFF2-40B4-BE49-F238E27FC236}">
                <a16:creationId xmlns:a16="http://schemas.microsoft.com/office/drawing/2014/main" id="{D8026B2B-FAF6-00F1-67DE-85A17CD8807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15A02B-4CD2-F412-6469-2C2D1EBA5D58}"/>
              </a:ext>
            </a:extLst>
          </p:cNvPr>
          <p:cNvSpPr>
            <a:spLocks noGrp="1"/>
          </p:cNvSpPr>
          <p:nvPr>
            <p:ph type="sldNum" sz="quarter" idx="12"/>
          </p:nvPr>
        </p:nvSpPr>
        <p:spPr/>
        <p:txBody>
          <a:bodyPr/>
          <a:lstStyle/>
          <a:p>
            <a:fld id="{323B0C93-B321-9748-993B-6FFF7F337185}" type="slidenum">
              <a:rPr lang="en-US" smtClean="0"/>
              <a:t>‹#›</a:t>
            </a:fld>
            <a:endParaRPr lang="en-US" dirty="0"/>
          </a:p>
        </p:txBody>
      </p:sp>
    </p:spTree>
    <p:extLst>
      <p:ext uri="{BB962C8B-B14F-4D97-AF65-F5344CB8AC3E}">
        <p14:creationId xmlns:p14="http://schemas.microsoft.com/office/powerpoint/2010/main" val="3078954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C5BEC-2852-FD85-1B48-12C2E266A6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ED8C59-4362-1764-BB8F-46AC4E42B8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3ED48F-815D-BA3F-D701-EFE33493C46A}"/>
              </a:ext>
            </a:extLst>
          </p:cNvPr>
          <p:cNvSpPr>
            <a:spLocks noGrp="1"/>
          </p:cNvSpPr>
          <p:nvPr>
            <p:ph type="dt" sz="half" idx="10"/>
          </p:nvPr>
        </p:nvSpPr>
        <p:spPr/>
        <p:txBody>
          <a:bodyPr/>
          <a:lstStyle/>
          <a:p>
            <a:fld id="{F1CB4210-7803-844F-A653-7E94E558E424}" type="datetimeFigureOut">
              <a:rPr lang="en-US" smtClean="0"/>
              <a:t>2/29/24</a:t>
            </a:fld>
            <a:endParaRPr lang="en-US" dirty="0"/>
          </a:p>
        </p:txBody>
      </p:sp>
      <p:sp>
        <p:nvSpPr>
          <p:cNvPr id="5" name="Footer Placeholder 4">
            <a:extLst>
              <a:ext uri="{FF2B5EF4-FFF2-40B4-BE49-F238E27FC236}">
                <a16:creationId xmlns:a16="http://schemas.microsoft.com/office/drawing/2014/main" id="{84EC9E5C-5630-4DE6-FF0B-080C9B9A935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4252537-912F-122D-3988-2D6D2ED61A67}"/>
              </a:ext>
            </a:extLst>
          </p:cNvPr>
          <p:cNvSpPr>
            <a:spLocks noGrp="1"/>
          </p:cNvSpPr>
          <p:nvPr>
            <p:ph type="sldNum" sz="quarter" idx="12"/>
          </p:nvPr>
        </p:nvSpPr>
        <p:spPr/>
        <p:txBody>
          <a:bodyPr/>
          <a:lstStyle/>
          <a:p>
            <a:fld id="{323B0C93-B321-9748-993B-6FFF7F337185}" type="slidenum">
              <a:rPr lang="en-US" smtClean="0"/>
              <a:t>‹#›</a:t>
            </a:fld>
            <a:endParaRPr lang="en-US" dirty="0"/>
          </a:p>
        </p:txBody>
      </p:sp>
    </p:spTree>
    <p:extLst>
      <p:ext uri="{BB962C8B-B14F-4D97-AF65-F5344CB8AC3E}">
        <p14:creationId xmlns:p14="http://schemas.microsoft.com/office/powerpoint/2010/main" val="1484635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B1343-8836-7832-CB30-780CC68C82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59C48C-7378-953F-103D-F0C6FF6F86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E4A608-2B9D-F310-99D0-DB9F13614FF3}"/>
              </a:ext>
            </a:extLst>
          </p:cNvPr>
          <p:cNvSpPr>
            <a:spLocks noGrp="1"/>
          </p:cNvSpPr>
          <p:nvPr>
            <p:ph type="dt" sz="half" idx="10"/>
          </p:nvPr>
        </p:nvSpPr>
        <p:spPr/>
        <p:txBody>
          <a:bodyPr/>
          <a:lstStyle/>
          <a:p>
            <a:fld id="{F1CB4210-7803-844F-A653-7E94E558E424}" type="datetimeFigureOut">
              <a:rPr lang="en-US" smtClean="0"/>
              <a:t>2/29/24</a:t>
            </a:fld>
            <a:endParaRPr lang="en-US" dirty="0"/>
          </a:p>
        </p:txBody>
      </p:sp>
      <p:sp>
        <p:nvSpPr>
          <p:cNvPr id="5" name="Footer Placeholder 4">
            <a:extLst>
              <a:ext uri="{FF2B5EF4-FFF2-40B4-BE49-F238E27FC236}">
                <a16:creationId xmlns:a16="http://schemas.microsoft.com/office/drawing/2014/main" id="{9AF1B7A5-480F-39E6-615D-981845B626A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A31F760-1705-C641-B070-22078E0EF3DD}"/>
              </a:ext>
            </a:extLst>
          </p:cNvPr>
          <p:cNvSpPr>
            <a:spLocks noGrp="1"/>
          </p:cNvSpPr>
          <p:nvPr>
            <p:ph type="sldNum" sz="quarter" idx="12"/>
          </p:nvPr>
        </p:nvSpPr>
        <p:spPr/>
        <p:txBody>
          <a:bodyPr/>
          <a:lstStyle/>
          <a:p>
            <a:fld id="{323B0C93-B321-9748-993B-6FFF7F337185}" type="slidenum">
              <a:rPr lang="en-US" smtClean="0"/>
              <a:t>‹#›</a:t>
            </a:fld>
            <a:endParaRPr lang="en-US" dirty="0"/>
          </a:p>
        </p:txBody>
      </p:sp>
    </p:spTree>
    <p:extLst>
      <p:ext uri="{BB962C8B-B14F-4D97-AF65-F5344CB8AC3E}">
        <p14:creationId xmlns:p14="http://schemas.microsoft.com/office/powerpoint/2010/main" val="3949200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5597F-14CE-85CF-2C72-B206A865D0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BC0111-CA8F-8557-CC30-A4690F1497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2B904C-A24D-13A9-0535-D79B4C940D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D8AF78-ED51-A5C6-3D4A-8ED7F577E723}"/>
              </a:ext>
            </a:extLst>
          </p:cNvPr>
          <p:cNvSpPr>
            <a:spLocks noGrp="1"/>
          </p:cNvSpPr>
          <p:nvPr>
            <p:ph type="dt" sz="half" idx="10"/>
          </p:nvPr>
        </p:nvSpPr>
        <p:spPr/>
        <p:txBody>
          <a:bodyPr/>
          <a:lstStyle/>
          <a:p>
            <a:fld id="{F1CB4210-7803-844F-A653-7E94E558E424}" type="datetimeFigureOut">
              <a:rPr lang="en-US" smtClean="0"/>
              <a:t>2/29/24</a:t>
            </a:fld>
            <a:endParaRPr lang="en-US" dirty="0"/>
          </a:p>
        </p:txBody>
      </p:sp>
      <p:sp>
        <p:nvSpPr>
          <p:cNvPr id="6" name="Footer Placeholder 5">
            <a:extLst>
              <a:ext uri="{FF2B5EF4-FFF2-40B4-BE49-F238E27FC236}">
                <a16:creationId xmlns:a16="http://schemas.microsoft.com/office/drawing/2014/main" id="{D55EDD5A-9ABD-2815-C468-E3D5DA2F976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ACA262-E39E-A23B-54CD-97003FE6DC29}"/>
              </a:ext>
            </a:extLst>
          </p:cNvPr>
          <p:cNvSpPr>
            <a:spLocks noGrp="1"/>
          </p:cNvSpPr>
          <p:nvPr>
            <p:ph type="sldNum" sz="quarter" idx="12"/>
          </p:nvPr>
        </p:nvSpPr>
        <p:spPr/>
        <p:txBody>
          <a:bodyPr/>
          <a:lstStyle/>
          <a:p>
            <a:fld id="{323B0C93-B321-9748-993B-6FFF7F337185}" type="slidenum">
              <a:rPr lang="en-US" smtClean="0"/>
              <a:t>‹#›</a:t>
            </a:fld>
            <a:endParaRPr lang="en-US" dirty="0"/>
          </a:p>
        </p:txBody>
      </p:sp>
    </p:spTree>
    <p:extLst>
      <p:ext uri="{BB962C8B-B14F-4D97-AF65-F5344CB8AC3E}">
        <p14:creationId xmlns:p14="http://schemas.microsoft.com/office/powerpoint/2010/main" val="2123119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1A852-5B84-2BE8-276E-94C485F835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8AE351-8A5A-80B0-9B6A-2328852DA1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CA6C25-6802-E531-26A0-6A8FCDFC0B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776C83-2CF6-321F-F989-A4E916B6DC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C0E9007-4B56-9687-AB68-82E9D7C5FD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13AFC2-B438-8DF0-B5B7-DF54275FD126}"/>
              </a:ext>
            </a:extLst>
          </p:cNvPr>
          <p:cNvSpPr>
            <a:spLocks noGrp="1"/>
          </p:cNvSpPr>
          <p:nvPr>
            <p:ph type="dt" sz="half" idx="10"/>
          </p:nvPr>
        </p:nvSpPr>
        <p:spPr/>
        <p:txBody>
          <a:bodyPr/>
          <a:lstStyle/>
          <a:p>
            <a:fld id="{F1CB4210-7803-844F-A653-7E94E558E424}" type="datetimeFigureOut">
              <a:rPr lang="en-US" smtClean="0"/>
              <a:t>2/29/24</a:t>
            </a:fld>
            <a:endParaRPr lang="en-US" dirty="0"/>
          </a:p>
        </p:txBody>
      </p:sp>
      <p:sp>
        <p:nvSpPr>
          <p:cNvPr id="8" name="Footer Placeholder 7">
            <a:extLst>
              <a:ext uri="{FF2B5EF4-FFF2-40B4-BE49-F238E27FC236}">
                <a16:creationId xmlns:a16="http://schemas.microsoft.com/office/drawing/2014/main" id="{B26C7C50-466F-4BC3-025B-BE9FF11A784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27BBA59-1FC0-33C9-3155-D4B14975DBEE}"/>
              </a:ext>
            </a:extLst>
          </p:cNvPr>
          <p:cNvSpPr>
            <a:spLocks noGrp="1"/>
          </p:cNvSpPr>
          <p:nvPr>
            <p:ph type="sldNum" sz="quarter" idx="12"/>
          </p:nvPr>
        </p:nvSpPr>
        <p:spPr/>
        <p:txBody>
          <a:bodyPr/>
          <a:lstStyle/>
          <a:p>
            <a:fld id="{323B0C93-B321-9748-993B-6FFF7F337185}" type="slidenum">
              <a:rPr lang="en-US" smtClean="0"/>
              <a:t>‹#›</a:t>
            </a:fld>
            <a:endParaRPr lang="en-US" dirty="0"/>
          </a:p>
        </p:txBody>
      </p:sp>
    </p:spTree>
    <p:extLst>
      <p:ext uri="{BB962C8B-B14F-4D97-AF65-F5344CB8AC3E}">
        <p14:creationId xmlns:p14="http://schemas.microsoft.com/office/powerpoint/2010/main" val="2131560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1758B-AB4E-E902-8B34-254C2EA031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8C4C0A-8707-D863-BDF5-E30A5455DC33}"/>
              </a:ext>
            </a:extLst>
          </p:cNvPr>
          <p:cNvSpPr>
            <a:spLocks noGrp="1"/>
          </p:cNvSpPr>
          <p:nvPr>
            <p:ph type="dt" sz="half" idx="10"/>
          </p:nvPr>
        </p:nvSpPr>
        <p:spPr/>
        <p:txBody>
          <a:bodyPr/>
          <a:lstStyle/>
          <a:p>
            <a:fld id="{F1CB4210-7803-844F-A653-7E94E558E424}" type="datetimeFigureOut">
              <a:rPr lang="en-US" smtClean="0"/>
              <a:t>2/29/24</a:t>
            </a:fld>
            <a:endParaRPr lang="en-US" dirty="0"/>
          </a:p>
        </p:txBody>
      </p:sp>
      <p:sp>
        <p:nvSpPr>
          <p:cNvPr id="4" name="Footer Placeholder 3">
            <a:extLst>
              <a:ext uri="{FF2B5EF4-FFF2-40B4-BE49-F238E27FC236}">
                <a16:creationId xmlns:a16="http://schemas.microsoft.com/office/drawing/2014/main" id="{39B978C6-CE37-0855-B8AA-8C08608403C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4DF2DF5-AC89-A59F-A7D6-D34E06C4A334}"/>
              </a:ext>
            </a:extLst>
          </p:cNvPr>
          <p:cNvSpPr>
            <a:spLocks noGrp="1"/>
          </p:cNvSpPr>
          <p:nvPr>
            <p:ph type="sldNum" sz="quarter" idx="12"/>
          </p:nvPr>
        </p:nvSpPr>
        <p:spPr/>
        <p:txBody>
          <a:bodyPr/>
          <a:lstStyle/>
          <a:p>
            <a:fld id="{323B0C93-B321-9748-993B-6FFF7F337185}" type="slidenum">
              <a:rPr lang="en-US" smtClean="0"/>
              <a:t>‹#›</a:t>
            </a:fld>
            <a:endParaRPr lang="en-US" dirty="0"/>
          </a:p>
        </p:txBody>
      </p:sp>
    </p:spTree>
    <p:extLst>
      <p:ext uri="{BB962C8B-B14F-4D97-AF65-F5344CB8AC3E}">
        <p14:creationId xmlns:p14="http://schemas.microsoft.com/office/powerpoint/2010/main" val="2249150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CEBB57-02BA-5CD8-309A-734077935090}"/>
              </a:ext>
            </a:extLst>
          </p:cNvPr>
          <p:cNvSpPr>
            <a:spLocks noGrp="1"/>
          </p:cNvSpPr>
          <p:nvPr>
            <p:ph type="dt" sz="half" idx="10"/>
          </p:nvPr>
        </p:nvSpPr>
        <p:spPr/>
        <p:txBody>
          <a:bodyPr/>
          <a:lstStyle/>
          <a:p>
            <a:fld id="{F1CB4210-7803-844F-A653-7E94E558E424}" type="datetimeFigureOut">
              <a:rPr lang="en-US" smtClean="0"/>
              <a:t>2/29/24</a:t>
            </a:fld>
            <a:endParaRPr lang="en-US" dirty="0"/>
          </a:p>
        </p:txBody>
      </p:sp>
      <p:sp>
        <p:nvSpPr>
          <p:cNvPr id="3" name="Footer Placeholder 2">
            <a:extLst>
              <a:ext uri="{FF2B5EF4-FFF2-40B4-BE49-F238E27FC236}">
                <a16:creationId xmlns:a16="http://schemas.microsoft.com/office/drawing/2014/main" id="{2CDADECE-8D68-32FF-55D3-09604948444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8126740-10E2-967E-14CF-AEE66E983F92}"/>
              </a:ext>
            </a:extLst>
          </p:cNvPr>
          <p:cNvSpPr>
            <a:spLocks noGrp="1"/>
          </p:cNvSpPr>
          <p:nvPr>
            <p:ph type="sldNum" sz="quarter" idx="12"/>
          </p:nvPr>
        </p:nvSpPr>
        <p:spPr/>
        <p:txBody>
          <a:bodyPr/>
          <a:lstStyle/>
          <a:p>
            <a:fld id="{323B0C93-B321-9748-993B-6FFF7F337185}" type="slidenum">
              <a:rPr lang="en-US" smtClean="0"/>
              <a:t>‹#›</a:t>
            </a:fld>
            <a:endParaRPr lang="en-US" dirty="0"/>
          </a:p>
        </p:txBody>
      </p:sp>
    </p:spTree>
    <p:extLst>
      <p:ext uri="{BB962C8B-B14F-4D97-AF65-F5344CB8AC3E}">
        <p14:creationId xmlns:p14="http://schemas.microsoft.com/office/powerpoint/2010/main" val="158697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143DD-AB02-8F06-F820-3F29BB2158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5F3A71-0C1F-1D60-99CA-84F1215D1D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2DED08-F619-3296-D19B-B06EE3DF11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60BC46-C844-46F2-72E1-9214B9E2ACDD}"/>
              </a:ext>
            </a:extLst>
          </p:cNvPr>
          <p:cNvSpPr>
            <a:spLocks noGrp="1"/>
          </p:cNvSpPr>
          <p:nvPr>
            <p:ph type="dt" sz="half" idx="10"/>
          </p:nvPr>
        </p:nvSpPr>
        <p:spPr/>
        <p:txBody>
          <a:bodyPr/>
          <a:lstStyle/>
          <a:p>
            <a:fld id="{F1CB4210-7803-844F-A653-7E94E558E424}" type="datetimeFigureOut">
              <a:rPr lang="en-US" smtClean="0"/>
              <a:t>2/29/24</a:t>
            </a:fld>
            <a:endParaRPr lang="en-US" dirty="0"/>
          </a:p>
        </p:txBody>
      </p:sp>
      <p:sp>
        <p:nvSpPr>
          <p:cNvPr id="6" name="Footer Placeholder 5">
            <a:extLst>
              <a:ext uri="{FF2B5EF4-FFF2-40B4-BE49-F238E27FC236}">
                <a16:creationId xmlns:a16="http://schemas.microsoft.com/office/drawing/2014/main" id="{9BCBA86D-0E1F-39B7-CC8D-7C1E8AA29FB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249184-B822-EA4B-FB8B-3B462F0DC3DE}"/>
              </a:ext>
            </a:extLst>
          </p:cNvPr>
          <p:cNvSpPr>
            <a:spLocks noGrp="1"/>
          </p:cNvSpPr>
          <p:nvPr>
            <p:ph type="sldNum" sz="quarter" idx="12"/>
          </p:nvPr>
        </p:nvSpPr>
        <p:spPr/>
        <p:txBody>
          <a:bodyPr/>
          <a:lstStyle/>
          <a:p>
            <a:fld id="{323B0C93-B321-9748-993B-6FFF7F337185}" type="slidenum">
              <a:rPr lang="en-US" smtClean="0"/>
              <a:t>‹#›</a:t>
            </a:fld>
            <a:endParaRPr lang="en-US" dirty="0"/>
          </a:p>
        </p:txBody>
      </p:sp>
    </p:spTree>
    <p:extLst>
      <p:ext uri="{BB962C8B-B14F-4D97-AF65-F5344CB8AC3E}">
        <p14:creationId xmlns:p14="http://schemas.microsoft.com/office/powerpoint/2010/main" val="3615189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8E2EF-B520-A848-75D2-CA1606129C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E6627F1-A42D-EE9B-9A9D-E46DB3A5AF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EA00BE5-E9D0-C501-DE42-CB6F49F474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90FF53-063B-9F84-BE32-95260651A86F}"/>
              </a:ext>
            </a:extLst>
          </p:cNvPr>
          <p:cNvSpPr>
            <a:spLocks noGrp="1"/>
          </p:cNvSpPr>
          <p:nvPr>
            <p:ph type="dt" sz="half" idx="10"/>
          </p:nvPr>
        </p:nvSpPr>
        <p:spPr/>
        <p:txBody>
          <a:bodyPr/>
          <a:lstStyle/>
          <a:p>
            <a:fld id="{F1CB4210-7803-844F-A653-7E94E558E424}" type="datetimeFigureOut">
              <a:rPr lang="en-US" smtClean="0"/>
              <a:t>2/29/24</a:t>
            </a:fld>
            <a:endParaRPr lang="en-US" dirty="0"/>
          </a:p>
        </p:txBody>
      </p:sp>
      <p:sp>
        <p:nvSpPr>
          <p:cNvPr id="6" name="Footer Placeholder 5">
            <a:extLst>
              <a:ext uri="{FF2B5EF4-FFF2-40B4-BE49-F238E27FC236}">
                <a16:creationId xmlns:a16="http://schemas.microsoft.com/office/drawing/2014/main" id="{50150136-6EED-E023-D0D0-E70E0CD3F8D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3EBC93C-5456-390D-B717-C7CED79CE390}"/>
              </a:ext>
            </a:extLst>
          </p:cNvPr>
          <p:cNvSpPr>
            <a:spLocks noGrp="1"/>
          </p:cNvSpPr>
          <p:nvPr>
            <p:ph type="sldNum" sz="quarter" idx="12"/>
          </p:nvPr>
        </p:nvSpPr>
        <p:spPr/>
        <p:txBody>
          <a:bodyPr/>
          <a:lstStyle/>
          <a:p>
            <a:fld id="{323B0C93-B321-9748-993B-6FFF7F337185}" type="slidenum">
              <a:rPr lang="en-US" smtClean="0"/>
              <a:t>‹#›</a:t>
            </a:fld>
            <a:endParaRPr lang="en-US" dirty="0"/>
          </a:p>
        </p:txBody>
      </p:sp>
    </p:spTree>
    <p:extLst>
      <p:ext uri="{BB962C8B-B14F-4D97-AF65-F5344CB8AC3E}">
        <p14:creationId xmlns:p14="http://schemas.microsoft.com/office/powerpoint/2010/main" val="2603169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461E2F-169D-7BD2-84E7-A81BC32ACA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A3B55C-FED3-7B18-332B-1F08DA50BE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0B4E2-7C86-A7ED-036E-CEDDEC69BF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B4210-7803-844F-A653-7E94E558E424}" type="datetimeFigureOut">
              <a:rPr lang="en-US" smtClean="0"/>
              <a:t>2/29/24</a:t>
            </a:fld>
            <a:endParaRPr lang="en-US" dirty="0"/>
          </a:p>
        </p:txBody>
      </p:sp>
      <p:sp>
        <p:nvSpPr>
          <p:cNvPr id="5" name="Footer Placeholder 4">
            <a:extLst>
              <a:ext uri="{FF2B5EF4-FFF2-40B4-BE49-F238E27FC236}">
                <a16:creationId xmlns:a16="http://schemas.microsoft.com/office/drawing/2014/main" id="{920EB925-3C09-E06B-4206-2CEAC3F62F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F7E1131-AE2C-29C5-1A7C-8944CB5020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3B0C93-B321-9748-993B-6FFF7F337185}" type="slidenum">
              <a:rPr lang="en-US" smtClean="0"/>
              <a:t>‹#›</a:t>
            </a:fld>
            <a:endParaRPr lang="en-US" dirty="0"/>
          </a:p>
        </p:txBody>
      </p:sp>
    </p:spTree>
    <p:extLst>
      <p:ext uri="{BB962C8B-B14F-4D97-AF65-F5344CB8AC3E}">
        <p14:creationId xmlns:p14="http://schemas.microsoft.com/office/powerpoint/2010/main" val="581459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dYamBX7sttU" TargetMode="External"/><Relationship Id="rId2" Type="http://schemas.openxmlformats.org/officeDocument/2006/relationships/hyperlink" Target="https://www.youtube.com/watch?v=3mGyorGD69w"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youtube.com/watch?v=sx1VCG7HtYY"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BrWwVhnztc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149B5-AB10-C5A6-F3EF-B1805D231167}"/>
              </a:ext>
            </a:extLst>
          </p:cNvPr>
          <p:cNvSpPr>
            <a:spLocks noGrp="1"/>
          </p:cNvSpPr>
          <p:nvPr>
            <p:ph type="title"/>
          </p:nvPr>
        </p:nvSpPr>
        <p:spPr/>
        <p:txBody>
          <a:bodyPr>
            <a:normAutofit/>
          </a:bodyPr>
          <a:lstStyle/>
          <a:p>
            <a:r>
              <a:rPr lang="en-US" sz="4000" dirty="0">
                <a:latin typeface="Garamond" panose="02020404030301010803" pitchFamily="18" charset="0"/>
              </a:rPr>
              <a:t>Webinar #1 - Real Estate 101 </a:t>
            </a:r>
          </a:p>
        </p:txBody>
      </p:sp>
      <p:pic>
        <p:nvPicPr>
          <p:cNvPr id="5" name="Content Placeholder 4">
            <a:extLst>
              <a:ext uri="{FF2B5EF4-FFF2-40B4-BE49-F238E27FC236}">
                <a16:creationId xmlns:a16="http://schemas.microsoft.com/office/drawing/2014/main" id="{EAABC258-2DCA-62BC-878B-1D1D92D74E71}"/>
              </a:ext>
            </a:extLst>
          </p:cNvPr>
          <p:cNvPicPr>
            <a:picLocks noGrp="1" noChangeAspect="1"/>
          </p:cNvPicPr>
          <p:nvPr>
            <p:ph idx="1"/>
          </p:nvPr>
        </p:nvPicPr>
        <p:blipFill>
          <a:blip r:embed="rId2"/>
          <a:stretch>
            <a:fillRect/>
          </a:stretch>
        </p:blipFill>
        <p:spPr>
          <a:xfrm>
            <a:off x="859270" y="1733025"/>
            <a:ext cx="3782177" cy="4860441"/>
          </a:xfrm>
        </p:spPr>
      </p:pic>
      <p:sp>
        <p:nvSpPr>
          <p:cNvPr id="6" name="TextBox 5">
            <a:extLst>
              <a:ext uri="{FF2B5EF4-FFF2-40B4-BE49-F238E27FC236}">
                <a16:creationId xmlns:a16="http://schemas.microsoft.com/office/drawing/2014/main" id="{44AAC7F5-2B0B-24BF-C95B-6F21ADF91945}"/>
              </a:ext>
            </a:extLst>
          </p:cNvPr>
          <p:cNvSpPr txBox="1"/>
          <p:nvPr/>
        </p:nvSpPr>
        <p:spPr>
          <a:xfrm>
            <a:off x="5254906" y="2048718"/>
            <a:ext cx="6077824" cy="5262979"/>
          </a:xfrm>
          <a:prstGeom prst="rect">
            <a:avLst/>
          </a:prstGeom>
          <a:noFill/>
        </p:spPr>
        <p:txBody>
          <a:bodyPr wrap="square" rtlCol="0">
            <a:spAutoFit/>
          </a:bodyPr>
          <a:lstStyle/>
          <a:p>
            <a:r>
              <a:rPr lang="en-US" sz="2400" b="0" i="0" dirty="0">
                <a:solidFill>
                  <a:srgbClr val="0F1111"/>
                </a:solidFill>
                <a:effectLst/>
                <a:latin typeface="Garamond" panose="02020404030301010803" pitchFamily="18" charset="0"/>
              </a:rPr>
              <a:t>“The conservative, thoughtful, thrifty investor’s guide to building a real-estate empire.”</a:t>
            </a:r>
          </a:p>
          <a:p>
            <a:endParaRPr lang="en-US" sz="2400" dirty="0">
              <a:solidFill>
                <a:srgbClr val="0F1111"/>
              </a:solidFill>
              <a:latin typeface="Garamond" panose="02020404030301010803" pitchFamily="18" charset="0"/>
            </a:endParaRPr>
          </a:p>
          <a:p>
            <a:r>
              <a:rPr lang="en-US" sz="2400" b="0" i="0" dirty="0">
                <a:solidFill>
                  <a:srgbClr val="0F1111"/>
                </a:solidFill>
                <a:effectLst/>
                <a:latin typeface="Garamond" panose="02020404030301010803" pitchFamily="18" charset="0"/>
              </a:rPr>
              <a:t>In this webinar, we will focus on Chapters 2, 3, 4, 5, 8, and 10. We will go over the key terms to know so you can hit the ground running. But it is not all rewarding; there are risks and responsibilities.   </a:t>
            </a:r>
          </a:p>
          <a:p>
            <a:endParaRPr lang="en-US" sz="2400" dirty="0">
              <a:solidFill>
                <a:srgbClr val="0F1111"/>
              </a:solidFill>
              <a:latin typeface="Garamond" panose="02020404030301010803" pitchFamily="18" charset="0"/>
            </a:endParaRPr>
          </a:p>
          <a:p>
            <a:r>
              <a:rPr lang="en-US" sz="2400" dirty="0">
                <a:latin typeface="Garamond" panose="02020404030301010803" pitchFamily="18" charset="0"/>
              </a:rPr>
              <a:t>“If property had simply pleasures, we could stand it; but its duties make it unbearable.” </a:t>
            </a:r>
          </a:p>
          <a:p>
            <a:r>
              <a:rPr lang="en-US" sz="2400" dirty="0">
                <a:latin typeface="Garamond" panose="02020404030301010803" pitchFamily="18" charset="0"/>
              </a:rPr>
              <a:t>Oscar Wilde. </a:t>
            </a:r>
          </a:p>
          <a:p>
            <a:endParaRPr lang="en-US" sz="2400" b="0" i="0" dirty="0">
              <a:solidFill>
                <a:srgbClr val="0F1111"/>
              </a:solidFill>
              <a:effectLst/>
              <a:latin typeface="Garamond" panose="02020404030301010803" pitchFamily="18" charset="0"/>
            </a:endParaRPr>
          </a:p>
          <a:p>
            <a:endParaRPr lang="en-US" sz="2400" dirty="0">
              <a:latin typeface="Garamond" panose="02020404030301010803" pitchFamily="18" charset="0"/>
            </a:endParaRPr>
          </a:p>
        </p:txBody>
      </p:sp>
      <p:pic>
        <p:nvPicPr>
          <p:cNvPr id="7" name="Picture 1" descr="page1image52112352">
            <a:extLst>
              <a:ext uri="{FF2B5EF4-FFF2-40B4-BE49-F238E27FC236}">
                <a16:creationId xmlns:a16="http://schemas.microsoft.com/office/drawing/2014/main" id="{45EC30BD-78A4-C924-CD22-3EC6EAF8B3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0057" y="538744"/>
            <a:ext cx="2041446" cy="1109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7288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AFF3F-23B2-2612-15A3-BD40758019C0}"/>
              </a:ext>
            </a:extLst>
          </p:cNvPr>
          <p:cNvSpPr>
            <a:spLocks noGrp="1"/>
          </p:cNvSpPr>
          <p:nvPr>
            <p:ph type="title"/>
          </p:nvPr>
        </p:nvSpPr>
        <p:spPr/>
        <p:txBody>
          <a:bodyPr>
            <a:normAutofit/>
          </a:bodyPr>
          <a:lstStyle/>
          <a:p>
            <a:r>
              <a:rPr lang="en-US" sz="4000" dirty="0">
                <a:latin typeface="Garamond" panose="02020404030301010803" pitchFamily="18" charset="0"/>
              </a:rPr>
              <a:t>The Magnificent </a:t>
            </a:r>
            <a:r>
              <a:rPr lang="en-US" sz="4000" dirty="0" err="1">
                <a:latin typeface="Garamond" panose="02020404030301010803" pitchFamily="18" charset="0"/>
              </a:rPr>
              <a:t>Ambersons</a:t>
            </a:r>
            <a:endParaRPr lang="en-US" sz="4000" dirty="0"/>
          </a:p>
        </p:txBody>
      </p:sp>
      <p:pic>
        <p:nvPicPr>
          <p:cNvPr id="6" name="Picture 1" descr="page1image52112352">
            <a:extLst>
              <a:ext uri="{FF2B5EF4-FFF2-40B4-BE49-F238E27FC236}">
                <a16:creationId xmlns:a16="http://schemas.microsoft.com/office/drawing/2014/main" id="{AE1E8D9C-F621-7919-191D-5BF72983A0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0057" y="446147"/>
            <a:ext cx="2041446" cy="110991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19C1C92D-C432-3FCE-555F-966EDD83CAF9}"/>
              </a:ext>
            </a:extLst>
          </p:cNvPr>
          <p:cNvSpPr txBox="1"/>
          <p:nvPr/>
        </p:nvSpPr>
        <p:spPr>
          <a:xfrm>
            <a:off x="5794153" y="1666810"/>
            <a:ext cx="5467350" cy="5632311"/>
          </a:xfrm>
          <a:prstGeom prst="rect">
            <a:avLst/>
          </a:prstGeom>
          <a:noFill/>
        </p:spPr>
        <p:txBody>
          <a:bodyPr wrap="square" rtlCol="0">
            <a:spAutoFit/>
          </a:bodyPr>
          <a:lstStyle/>
          <a:p>
            <a:pPr algn="just"/>
            <a:r>
              <a:rPr lang="en-US" sz="2400" b="0" i="0" dirty="0">
                <a:solidFill>
                  <a:srgbClr val="202122"/>
                </a:solidFill>
                <a:effectLst/>
                <a:latin typeface="Garamond" panose="02020404030301010803" pitchFamily="18" charset="0"/>
              </a:rPr>
              <a:t>The novel traces the growth of the United States through the declining fortunes of three generations of the aristocratic Amberson family in an upper-scale Indianapolis neighborhood between the end of the Civil War and the early 20th century, a period of rapid industrialization and socioeconomic change in America. </a:t>
            </a:r>
          </a:p>
          <a:p>
            <a:pPr algn="just"/>
            <a:endParaRPr lang="en-US" sz="2400" dirty="0">
              <a:solidFill>
                <a:srgbClr val="202122"/>
              </a:solidFill>
              <a:latin typeface="Garamond" panose="02020404030301010803" pitchFamily="18" charset="0"/>
            </a:endParaRPr>
          </a:p>
          <a:p>
            <a:pPr algn="just"/>
            <a:r>
              <a:rPr lang="en-US" sz="2400" dirty="0">
                <a:latin typeface="Garamond" panose="02020404030301010803" pitchFamily="18" charset="0"/>
                <a:ea typeface="Calibri" panose="020F0502020204030204" pitchFamily="34" charset="0"/>
                <a:cs typeface="Times New Roman" panose="02020603050405020304" pitchFamily="18" charset="0"/>
              </a:rPr>
              <a:t>Avoid the Brazilian saying “rich father, noble son, poor grandson.” Consider the </a:t>
            </a:r>
            <a:r>
              <a:rPr lang="en-US" sz="2400" dirty="0" err="1">
                <a:latin typeface="Garamond" panose="02020404030301010803" pitchFamily="18" charset="0"/>
                <a:ea typeface="Calibri" panose="020F0502020204030204" pitchFamily="34" charset="0"/>
                <a:cs typeface="Times New Roman" panose="02020603050405020304" pitchFamily="18" charset="0"/>
              </a:rPr>
              <a:t>Thorinson</a:t>
            </a:r>
            <a:r>
              <a:rPr lang="en-US" sz="2400" dirty="0">
                <a:latin typeface="Garamond" panose="02020404030301010803" pitchFamily="18" charset="0"/>
                <a:ea typeface="Calibri" panose="020F0502020204030204" pitchFamily="34" charset="0"/>
                <a:cs typeface="Times New Roman" panose="02020603050405020304" pitchFamily="18" charset="0"/>
              </a:rPr>
              <a:t> Family Office your trusted partner until you find someone in your family to take over. </a:t>
            </a:r>
            <a:r>
              <a:rPr lang="en-US" sz="2400" dirty="0">
                <a:effectLst/>
                <a:latin typeface="Garamond" panose="02020404030301010803" pitchFamily="18" charset="0"/>
                <a:ea typeface="Calibri" panose="020F0502020204030204" pitchFamily="34" charset="0"/>
                <a:cs typeface="Times New Roman" panose="02020603050405020304" pitchFamily="18" charset="0"/>
              </a:rPr>
              <a:t> </a:t>
            </a:r>
          </a:p>
          <a:p>
            <a:pPr algn="just"/>
            <a:endParaRPr lang="en-US" sz="2400" dirty="0">
              <a:latin typeface="Garamond" panose="02020404030301010803" pitchFamily="18" charset="0"/>
            </a:endParaRPr>
          </a:p>
        </p:txBody>
      </p:sp>
      <p:pic>
        <p:nvPicPr>
          <p:cNvPr id="9" name="Content Placeholder 8">
            <a:extLst>
              <a:ext uri="{FF2B5EF4-FFF2-40B4-BE49-F238E27FC236}">
                <a16:creationId xmlns:a16="http://schemas.microsoft.com/office/drawing/2014/main" id="{523B0D84-50BF-6379-2C45-A5991769B5AF}"/>
              </a:ext>
            </a:extLst>
          </p:cNvPr>
          <p:cNvPicPr>
            <a:picLocks noGrp="1" noChangeAspect="1"/>
          </p:cNvPicPr>
          <p:nvPr>
            <p:ph idx="1"/>
          </p:nvPr>
        </p:nvPicPr>
        <p:blipFill>
          <a:blip r:embed="rId3"/>
          <a:stretch>
            <a:fillRect/>
          </a:stretch>
        </p:blipFill>
        <p:spPr>
          <a:xfrm>
            <a:off x="974924" y="1509657"/>
            <a:ext cx="4039837" cy="4918984"/>
          </a:xfrm>
        </p:spPr>
      </p:pic>
    </p:spTree>
    <p:extLst>
      <p:ext uri="{BB962C8B-B14F-4D97-AF65-F5344CB8AC3E}">
        <p14:creationId xmlns:p14="http://schemas.microsoft.com/office/powerpoint/2010/main" val="3040193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369ED-7B9C-CCAB-A887-CEBCF1874AFA}"/>
              </a:ext>
            </a:extLst>
          </p:cNvPr>
          <p:cNvSpPr>
            <a:spLocks noGrp="1"/>
          </p:cNvSpPr>
          <p:nvPr>
            <p:ph type="title"/>
          </p:nvPr>
        </p:nvSpPr>
        <p:spPr>
          <a:xfrm>
            <a:off x="838200" y="365124"/>
            <a:ext cx="10515600" cy="2828967"/>
          </a:xfrm>
        </p:spPr>
        <p:txBody>
          <a:bodyPr>
            <a:normAutofit fontScale="90000"/>
          </a:bodyPr>
          <a:lstStyle/>
          <a:p>
            <a:br>
              <a:rPr lang="en-US" u="sng" dirty="0"/>
            </a:br>
            <a:r>
              <a:rPr lang="en-US" dirty="0">
                <a:latin typeface="Garamond" panose="02020404030301010803" pitchFamily="18" charset="0"/>
              </a:rPr>
              <a:t>Who We Are</a:t>
            </a:r>
            <a:br>
              <a:rPr lang="en-US" dirty="0"/>
            </a:br>
            <a:br>
              <a:rPr lang="en-US" dirty="0"/>
            </a:br>
            <a:br>
              <a:rPr lang="en-US" dirty="0"/>
            </a:br>
            <a:br>
              <a:rPr lang="en-US" sz="4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113419C-5AE5-7FD0-6BA8-97274846C05D}"/>
              </a:ext>
            </a:extLst>
          </p:cNvPr>
          <p:cNvSpPr>
            <a:spLocks noGrp="1"/>
          </p:cNvSpPr>
          <p:nvPr>
            <p:ph idx="1"/>
          </p:nvPr>
        </p:nvSpPr>
        <p:spPr>
          <a:xfrm>
            <a:off x="838200" y="2130357"/>
            <a:ext cx="10515600" cy="4362519"/>
          </a:xfrm>
        </p:spPr>
        <p:txBody>
          <a:bodyPr>
            <a:noAutofit/>
          </a:bodyPr>
          <a:lstStyle/>
          <a:p>
            <a:pPr algn="just"/>
            <a:r>
              <a:rPr lang="en-US" sz="2400" b="0" i="0" dirty="0">
                <a:solidFill>
                  <a:srgbClr val="000000"/>
                </a:solidFill>
                <a:effectLst/>
                <a:latin typeface="Garamond" panose="02020404030301010803" pitchFamily="18" charset="0"/>
              </a:rPr>
              <a:t>We are real estate investors, just like you, but have been doing this for generations.</a:t>
            </a:r>
          </a:p>
          <a:p>
            <a:pPr algn="just"/>
            <a:r>
              <a:rPr lang="en-US" sz="2400" b="0" i="0" dirty="0">
                <a:solidFill>
                  <a:srgbClr val="000000"/>
                </a:solidFill>
                <a:effectLst/>
                <a:latin typeface="Garamond" panose="02020404030301010803" pitchFamily="18" charset="0"/>
              </a:rPr>
              <a:t>We source the deals; we manage the properties; and we invest alongside of you with skin-in-the-game.</a:t>
            </a:r>
          </a:p>
          <a:p>
            <a:pPr algn="just"/>
            <a:r>
              <a:rPr lang="en-US" sz="2400" b="0" i="0" dirty="0">
                <a:solidFill>
                  <a:srgbClr val="000000"/>
                </a:solidFill>
                <a:effectLst/>
                <a:latin typeface="Garamond" panose="02020404030301010803" pitchFamily="18" charset="0"/>
              </a:rPr>
              <a:t>We specialize in rolling our investments over in a 1031 exchange to unleash tax savings when a superior property is identified.</a:t>
            </a:r>
          </a:p>
          <a:p>
            <a:pPr algn="just"/>
            <a:r>
              <a:rPr lang="en-US" sz="2400" b="0" i="0" dirty="0">
                <a:solidFill>
                  <a:srgbClr val="000000"/>
                </a:solidFill>
                <a:effectLst/>
                <a:latin typeface="Garamond" panose="02020404030301010803" pitchFamily="18" charset="0"/>
              </a:rPr>
              <a:t>We only invest in the U.S. real estate market in deals where we take title to real property.</a:t>
            </a:r>
          </a:p>
          <a:p>
            <a:pPr marL="0" indent="0" algn="just">
              <a:buNone/>
            </a:pPr>
            <a:endParaRPr lang="en-US" sz="2400" b="0" i="0" dirty="0">
              <a:solidFill>
                <a:srgbClr val="000000"/>
              </a:solidFill>
              <a:effectLst/>
              <a:latin typeface="Garamond" panose="02020404030301010803" pitchFamily="18" charset="0"/>
            </a:endParaRPr>
          </a:p>
          <a:p>
            <a:pPr marL="0" indent="0" algn="just">
              <a:buNone/>
            </a:pPr>
            <a:r>
              <a:rPr lang="en-US" sz="2400" b="0" i="0" dirty="0">
                <a:solidFill>
                  <a:srgbClr val="000000"/>
                </a:solidFill>
                <a:effectLst/>
                <a:latin typeface="Garamond" panose="02020404030301010803" pitchFamily="18" charset="0"/>
              </a:rPr>
              <a:t>“The record shows that more average people have built sizable amounts of wealth through property than any other type of savings or investment.” </a:t>
            </a:r>
            <a:r>
              <a:rPr lang="en-US" sz="2400" b="0" i="1" dirty="0">
                <a:solidFill>
                  <a:srgbClr val="000000"/>
                </a:solidFill>
                <a:effectLst/>
                <a:latin typeface="Garamond" panose="02020404030301010803" pitchFamily="18" charset="0"/>
              </a:rPr>
              <a:t>Investing in Real Estate </a:t>
            </a:r>
            <a:r>
              <a:rPr lang="en-US" sz="2400" b="0" i="0" dirty="0">
                <a:solidFill>
                  <a:srgbClr val="000000"/>
                </a:solidFill>
                <a:effectLst/>
                <a:latin typeface="Garamond" panose="02020404030301010803" pitchFamily="18" charset="0"/>
              </a:rPr>
              <a:t>(7th Ed., 2012) by Gary W. Eldred, PhD., at page 19.</a:t>
            </a:r>
          </a:p>
          <a:p>
            <a:pPr marL="342900" marR="0" lvl="0" indent="-342900">
              <a:spcBef>
                <a:spcPts val="0"/>
              </a:spcBef>
              <a:spcAft>
                <a:spcPts val="0"/>
              </a:spcAft>
              <a:buFont typeface="Times New Roman" panose="02020603050405020304" pitchFamily="18" charset="0"/>
              <a:buChar char="-"/>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 name="Picture 1" descr="page1image52112352">
            <a:extLst>
              <a:ext uri="{FF2B5EF4-FFF2-40B4-BE49-F238E27FC236}">
                <a16:creationId xmlns:a16="http://schemas.microsoft.com/office/drawing/2014/main" id="{9BF050DB-490B-E36E-57AC-76BA60E40C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50430" y="490384"/>
            <a:ext cx="1903370" cy="1034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0603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DE417-A6BF-C216-60B9-D345FB3A7D8D}"/>
              </a:ext>
            </a:extLst>
          </p:cNvPr>
          <p:cNvSpPr>
            <a:spLocks noGrp="1"/>
          </p:cNvSpPr>
          <p:nvPr>
            <p:ph type="title"/>
          </p:nvPr>
        </p:nvSpPr>
        <p:spPr>
          <a:xfrm>
            <a:off x="838200" y="365126"/>
            <a:ext cx="10515600" cy="636360"/>
          </a:xfrm>
        </p:spPr>
        <p:txBody>
          <a:bodyPr>
            <a:normAutofit fontScale="90000"/>
          </a:bodyPr>
          <a:lstStyle/>
          <a:p>
            <a:br>
              <a:rPr lang="en-US" dirty="0">
                <a:latin typeface="Garamond" panose="02020404030301010803" pitchFamily="18" charset="0"/>
              </a:rPr>
            </a:br>
            <a:r>
              <a:rPr lang="en-US" dirty="0">
                <a:latin typeface="Garamond" panose="02020404030301010803" pitchFamily="18" charset="0"/>
              </a:rPr>
              <a:t>Magnificent </a:t>
            </a:r>
            <a:r>
              <a:rPr lang="en-US" dirty="0" err="1">
                <a:latin typeface="Garamond" panose="02020404030301010803" pitchFamily="18" charset="0"/>
              </a:rPr>
              <a:t>Ambersons</a:t>
            </a:r>
            <a:br>
              <a:rPr lang="en-US" dirty="0">
                <a:latin typeface="Garamond" panose="02020404030301010803" pitchFamily="18" charset="0"/>
              </a:rPr>
            </a:br>
            <a:r>
              <a:rPr lang="en-US" dirty="0">
                <a:latin typeface="Garamond" panose="02020404030301010803" pitchFamily="18" charset="0"/>
              </a:rPr>
              <a:t>First Generation</a:t>
            </a:r>
          </a:p>
        </p:txBody>
      </p:sp>
      <p:sp>
        <p:nvSpPr>
          <p:cNvPr id="3" name="Content Placeholder 2">
            <a:extLst>
              <a:ext uri="{FF2B5EF4-FFF2-40B4-BE49-F238E27FC236}">
                <a16:creationId xmlns:a16="http://schemas.microsoft.com/office/drawing/2014/main" id="{EC285323-F01E-CB6B-B326-7387E8AD6899}"/>
              </a:ext>
            </a:extLst>
          </p:cNvPr>
          <p:cNvSpPr>
            <a:spLocks noGrp="1"/>
          </p:cNvSpPr>
          <p:nvPr>
            <p:ph idx="1"/>
          </p:nvPr>
        </p:nvSpPr>
        <p:spPr>
          <a:xfrm>
            <a:off x="838200" y="1574156"/>
            <a:ext cx="10515600" cy="5000263"/>
          </a:xfrm>
        </p:spPr>
        <p:txBody>
          <a:bodyPr>
            <a:noAutofit/>
          </a:bodyPr>
          <a:lstStyle/>
          <a:p>
            <a:pPr marL="0" indent="0" algn="just">
              <a:buNone/>
            </a:pPr>
            <a:r>
              <a:rPr lang="en-US" sz="2000" dirty="0">
                <a:latin typeface="Garamond" panose="02020404030301010803" pitchFamily="18" charset="0"/>
              </a:rPr>
              <a:t>(p. 9) Against so homespun a background the magnificence of the </a:t>
            </a:r>
            <a:r>
              <a:rPr lang="en-US" sz="2000" dirty="0" err="1">
                <a:latin typeface="Garamond" panose="02020404030301010803" pitchFamily="18" charset="0"/>
              </a:rPr>
              <a:t>Ambersons</a:t>
            </a:r>
            <a:r>
              <a:rPr lang="en-US" sz="2000" dirty="0">
                <a:latin typeface="Garamond" panose="02020404030301010803" pitchFamily="18" charset="0"/>
              </a:rPr>
              <a:t> was as conspicuous as a brass band at a funeral. Major Amberson bought two hundred acres of land at the end of National Avenue; and through this tract he built broad streets and cross-streets; paved them with cedar block, and curbed them with stone. He set up fountains, here and there, where the streets intersected, and at symmetrical intervals placed cast-iron statues, painted white … Most of the forest trees had been left to flourish still, and, at some distance, or by moonlight, the place was in truth beautiful … He had not seen Versailles, but, standing before the Fountain of Neptune in Amberson Addition, at bright noon, and quoting the favorite comparison of the local newspapers, he declared Versailles outdone … Its main thoroughfare, an oblique continuation of National Avenue, was called Amberson Boulevard, and here, at the juncture of the new Boulevard and the Avenue, Major Amberson reserved four acres for himself, and built his new house</a:t>
            </a:r>
            <a:r>
              <a:rPr lang="en-US" sz="2000" kern="100" dirty="0">
                <a:effectLst/>
                <a:latin typeface="Garamond" panose="02020404030301010803" pitchFamily="18" charset="0"/>
                <a:ea typeface="Calibri" panose="020F0502020204030204" pitchFamily="34" charset="0"/>
                <a:cs typeface="Times New Roman" panose="02020603050405020304" pitchFamily="18" charset="0"/>
              </a:rPr>
              <a:t>—the Amberson Mansion, of course. This house was the pride of the town. Faced with stone as far back as the dining-room windows, it was a house of arches and turrets and girdling stone porches it had the first porte-cochere seen in that town. There was a central ‘front hall’ with a great black walnut stairway, and open to a green glass skylight called the ‘dome,’ three stories above the ground floor. A ballroom occupied most of the third story; and at one end of it was a curved walnut gallery for the musicians</a:t>
            </a:r>
            <a:r>
              <a:rPr lang="en-US" sz="2000" kern="100" dirty="0">
                <a:latin typeface="Garamond" panose="02020404030301010803" pitchFamily="18" charset="0"/>
                <a:ea typeface="Calibri" panose="020F0502020204030204" pitchFamily="34" charset="0"/>
                <a:cs typeface="Times New Roman" panose="02020603050405020304" pitchFamily="18" charset="0"/>
              </a:rPr>
              <a:t> … </a:t>
            </a:r>
            <a:r>
              <a:rPr lang="en-US" sz="2000" kern="100" dirty="0">
                <a:effectLst/>
                <a:latin typeface="Garamond" panose="02020404030301010803" pitchFamily="18" charset="0"/>
                <a:ea typeface="Calibri" panose="020F0502020204030204" pitchFamily="34" charset="0"/>
                <a:cs typeface="Times New Roman" panose="02020603050405020304" pitchFamily="18" charset="0"/>
              </a:rPr>
              <a:t>Well, sir, I presume the President of the United States would be tickled to swap the White House for the new Amberson Mansion, if the </a:t>
            </a:r>
            <a:r>
              <a:rPr lang="en-US" sz="2000" kern="100" dirty="0" err="1">
                <a:effectLst/>
                <a:latin typeface="Garamond" panose="02020404030301010803" pitchFamily="18" charset="0"/>
                <a:ea typeface="Calibri" panose="020F0502020204030204" pitchFamily="34" charset="0"/>
                <a:cs typeface="Times New Roman" panose="02020603050405020304" pitchFamily="18" charset="0"/>
              </a:rPr>
              <a:t>Major’d</a:t>
            </a:r>
            <a:r>
              <a:rPr lang="en-US" sz="2000" kern="100" dirty="0">
                <a:effectLst/>
                <a:latin typeface="Garamond" panose="02020404030301010803" pitchFamily="18" charset="0"/>
                <a:ea typeface="Calibri" panose="020F0502020204030204" pitchFamily="34" charset="0"/>
                <a:cs typeface="Times New Roman" panose="02020603050405020304" pitchFamily="18" charset="0"/>
              </a:rPr>
              <a:t> give him the chance—but by the Almighty Dollar; you bet your sweet life the Major wouldn’t!” </a:t>
            </a:r>
            <a:r>
              <a:rPr lang="en-US" sz="2000" dirty="0">
                <a:latin typeface="Garamond" panose="02020404030301010803" pitchFamily="18" charset="0"/>
              </a:rPr>
              <a:t> </a:t>
            </a:r>
          </a:p>
        </p:txBody>
      </p:sp>
      <p:pic>
        <p:nvPicPr>
          <p:cNvPr id="5" name="Picture 1" descr="page1image52112352">
            <a:extLst>
              <a:ext uri="{FF2B5EF4-FFF2-40B4-BE49-F238E27FC236}">
                <a16:creationId xmlns:a16="http://schemas.microsoft.com/office/drawing/2014/main" id="{1CAA1ACC-6895-CEB8-FAB3-6CCD0C29BF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0057" y="66741"/>
            <a:ext cx="2041446" cy="1109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2532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FBFA6-8987-CC71-E0F5-DE657D9CB2DC}"/>
              </a:ext>
            </a:extLst>
          </p:cNvPr>
          <p:cNvSpPr>
            <a:spLocks noGrp="1"/>
          </p:cNvSpPr>
          <p:nvPr>
            <p:ph type="title"/>
          </p:nvPr>
        </p:nvSpPr>
        <p:spPr/>
        <p:txBody>
          <a:bodyPr/>
          <a:lstStyle/>
          <a:p>
            <a:r>
              <a:rPr lang="en-US" sz="4400" dirty="0">
                <a:latin typeface="Garamond" panose="02020404030301010803" pitchFamily="18" charset="0"/>
              </a:rPr>
              <a:t>Wall Street Journal Guidebook</a:t>
            </a:r>
            <a:endParaRPr lang="en-US" dirty="0"/>
          </a:p>
        </p:txBody>
      </p:sp>
      <p:sp>
        <p:nvSpPr>
          <p:cNvPr id="3" name="Content Placeholder 2">
            <a:extLst>
              <a:ext uri="{FF2B5EF4-FFF2-40B4-BE49-F238E27FC236}">
                <a16:creationId xmlns:a16="http://schemas.microsoft.com/office/drawing/2014/main" id="{3D85C59A-7C1A-E897-D0B0-389933E6DB7C}"/>
              </a:ext>
            </a:extLst>
          </p:cNvPr>
          <p:cNvSpPr>
            <a:spLocks noGrp="1"/>
          </p:cNvSpPr>
          <p:nvPr>
            <p:ph idx="1"/>
          </p:nvPr>
        </p:nvSpPr>
        <p:spPr/>
        <p:txBody>
          <a:bodyPr>
            <a:noAutofit/>
          </a:bodyPr>
          <a:lstStyle/>
          <a:p>
            <a:pPr marL="514350" indent="-514350">
              <a:buAutoNum type="arabicPeriod"/>
            </a:pPr>
            <a:r>
              <a:rPr lang="en-US" sz="2400" dirty="0">
                <a:latin typeface="Garamond" panose="02020404030301010803" pitchFamily="18" charset="0"/>
              </a:rPr>
              <a:t>Capitalization (CAP) Rate (p. 59)</a:t>
            </a:r>
          </a:p>
          <a:p>
            <a:pPr marL="914400" lvl="2" indent="0">
              <a:buNone/>
            </a:pPr>
            <a:r>
              <a:rPr lang="en-US" sz="2400" dirty="0">
                <a:latin typeface="Garamond" panose="02020404030301010803" pitchFamily="18" charset="0"/>
              </a:rPr>
              <a:t>Net Operating Income / Purchase Price – CAP rate.</a:t>
            </a:r>
          </a:p>
          <a:p>
            <a:pPr marL="914400" lvl="2" indent="0">
              <a:buNone/>
            </a:pPr>
            <a:r>
              <a:rPr lang="en-US" sz="2400" dirty="0">
                <a:latin typeface="Garamond" panose="02020404030301010803" pitchFamily="18" charset="0"/>
                <a:hlinkClick r:id="rId2"/>
              </a:rPr>
              <a:t>https://www.youtube.com/watch?v=3mGyorGD69w</a:t>
            </a:r>
            <a:r>
              <a:rPr lang="en-US" sz="2400" dirty="0">
                <a:latin typeface="Garamond" panose="02020404030301010803" pitchFamily="18" charset="0"/>
              </a:rPr>
              <a:t> </a:t>
            </a:r>
          </a:p>
          <a:p>
            <a:pPr marL="514350" indent="-514350">
              <a:buAutoNum type="arabicPeriod"/>
            </a:pPr>
            <a:r>
              <a:rPr lang="en-US" sz="2400" dirty="0">
                <a:latin typeface="Garamond" panose="02020404030301010803" pitchFamily="18" charset="0"/>
              </a:rPr>
              <a:t>Depreciation (p. 74)</a:t>
            </a:r>
          </a:p>
          <a:p>
            <a:pPr marL="0" indent="0">
              <a:buNone/>
            </a:pPr>
            <a:r>
              <a:rPr lang="en-US" sz="2400" dirty="0">
                <a:solidFill>
                  <a:srgbClr val="202122"/>
                </a:solidFill>
                <a:latin typeface="Garamond" panose="02020404030301010803" pitchFamily="18" charset="0"/>
              </a:rPr>
              <a:t>	T</a:t>
            </a:r>
            <a:r>
              <a:rPr lang="en-US" sz="2400" b="0" i="0" dirty="0">
                <a:solidFill>
                  <a:srgbClr val="202122"/>
                </a:solidFill>
                <a:effectLst/>
                <a:latin typeface="Garamond" panose="02020404030301010803" pitchFamily="18" charset="0"/>
              </a:rPr>
              <a:t>he decrease in the value of assets and the method used to reallocate, or "write 	down" of the cost of an asset as it appears as an expense on our tax returns. </a:t>
            </a:r>
          </a:p>
          <a:p>
            <a:pPr marL="0" indent="0">
              <a:buNone/>
            </a:pPr>
            <a:r>
              <a:rPr lang="en-US" sz="2400" dirty="0">
                <a:solidFill>
                  <a:srgbClr val="202122"/>
                </a:solidFill>
                <a:latin typeface="Garamond" panose="02020404030301010803" pitchFamily="18" charset="0"/>
              </a:rPr>
              <a:t>	</a:t>
            </a:r>
            <a:r>
              <a:rPr lang="en-US" sz="2400" dirty="0">
                <a:solidFill>
                  <a:srgbClr val="202122"/>
                </a:solidFill>
                <a:latin typeface="Garamond" panose="02020404030301010803" pitchFamily="18" charset="0"/>
                <a:hlinkClick r:id="rId3"/>
              </a:rPr>
              <a:t>https://www.youtube.com/watch?v=dYamBX7sttU</a:t>
            </a:r>
            <a:r>
              <a:rPr lang="en-US" sz="2400" dirty="0">
                <a:solidFill>
                  <a:srgbClr val="202122"/>
                </a:solidFill>
                <a:latin typeface="Garamond" panose="02020404030301010803" pitchFamily="18" charset="0"/>
              </a:rPr>
              <a:t> </a:t>
            </a:r>
            <a:endParaRPr lang="en-US" sz="2400" b="0" i="0" dirty="0">
              <a:solidFill>
                <a:srgbClr val="202122"/>
              </a:solidFill>
              <a:effectLst/>
              <a:latin typeface="Garamond" panose="02020404030301010803" pitchFamily="18" charset="0"/>
            </a:endParaRPr>
          </a:p>
          <a:p>
            <a:pPr marL="457200" indent="-457200">
              <a:buAutoNum type="arabicPeriod" startAt="3"/>
            </a:pPr>
            <a:r>
              <a:rPr lang="en-US" sz="2400" dirty="0">
                <a:latin typeface="Garamond" panose="02020404030301010803" pitchFamily="18" charset="0"/>
              </a:rPr>
              <a:t>1031 Exchange (p. 82)</a:t>
            </a:r>
          </a:p>
          <a:p>
            <a:pPr marL="0" indent="0">
              <a:buNone/>
            </a:pPr>
            <a:r>
              <a:rPr lang="en-US" sz="2400" dirty="0">
                <a:solidFill>
                  <a:srgbClr val="333333"/>
                </a:solidFill>
                <a:effectLst/>
                <a:latin typeface="Garamond" panose="02020404030301010803" pitchFamily="18" charset="0"/>
                <a:ea typeface="Calibri" panose="020F0502020204030204" pitchFamily="34" charset="0"/>
                <a:cs typeface="Times New Roman" panose="02020603050405020304" pitchFamily="18" charset="0"/>
              </a:rPr>
              <a:t>	A 1031 exchange is a swap of one real estate investment for another in a tax 	efficient manner enabling the indefinite deferral of capital gains tax. (The term 	gets its name from Section 1031 of the Internal Revenue Code.) </a:t>
            </a:r>
          </a:p>
          <a:p>
            <a:pPr marL="0" indent="0">
              <a:buNone/>
            </a:pPr>
            <a:r>
              <a:rPr lang="en-US" sz="2400" dirty="0">
                <a:effectLst/>
                <a:latin typeface="Garamond" panose="02020404030301010803" pitchFamily="18" charset="0"/>
                <a:ea typeface="Calibri" panose="020F0502020204030204" pitchFamily="34" charset="0"/>
                <a:cs typeface="Times New Roman" panose="02020603050405020304" pitchFamily="18" charset="0"/>
              </a:rPr>
              <a:t>	</a:t>
            </a:r>
            <a:r>
              <a:rPr lang="en-US" sz="2400" b="0" i="0" dirty="0">
                <a:solidFill>
                  <a:srgbClr val="000000"/>
                </a:solidFill>
                <a:effectLst/>
                <a:latin typeface="Garamond" panose="02020404030301010803" pitchFamily="18" charset="0"/>
                <a:hlinkClick r:id="rId4"/>
              </a:rPr>
              <a:t>https://www.youtube.com/watch?v=sx1VCG7HtYY</a:t>
            </a:r>
            <a:r>
              <a:rPr lang="en-US" sz="2400" b="0" i="0" dirty="0">
                <a:solidFill>
                  <a:srgbClr val="000000"/>
                </a:solidFill>
                <a:effectLst/>
                <a:latin typeface="Garamond" panose="02020404030301010803" pitchFamily="18" charset="0"/>
              </a:rPr>
              <a:t> </a:t>
            </a:r>
            <a:endParaRPr lang="en-US" sz="24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buNone/>
            </a:pPr>
            <a:endParaRPr lang="en-US" sz="2400" dirty="0">
              <a:latin typeface="Garamond" panose="02020404030301010803" pitchFamily="18" charset="0"/>
            </a:endParaRPr>
          </a:p>
        </p:txBody>
      </p:sp>
      <p:pic>
        <p:nvPicPr>
          <p:cNvPr id="5" name="Picture 1" descr="page1image52112352">
            <a:extLst>
              <a:ext uri="{FF2B5EF4-FFF2-40B4-BE49-F238E27FC236}">
                <a16:creationId xmlns:a16="http://schemas.microsoft.com/office/drawing/2014/main" id="{0FEAFBB3-E438-1813-EC4D-B044E5926E6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20057" y="538744"/>
            <a:ext cx="2041446" cy="1109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320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160DD-7530-5409-8D69-08EF9FC1C1C8}"/>
              </a:ext>
            </a:extLst>
          </p:cNvPr>
          <p:cNvSpPr>
            <a:spLocks noGrp="1"/>
          </p:cNvSpPr>
          <p:nvPr>
            <p:ph type="title"/>
          </p:nvPr>
        </p:nvSpPr>
        <p:spPr>
          <a:xfrm>
            <a:off x="838200" y="365124"/>
            <a:ext cx="5697354" cy="1128009"/>
          </a:xfrm>
        </p:spPr>
        <p:txBody>
          <a:bodyPr>
            <a:normAutofit fontScale="90000"/>
          </a:bodyPr>
          <a:lstStyle/>
          <a:p>
            <a:r>
              <a:rPr lang="en-US" sz="4000" dirty="0">
                <a:latin typeface="Garamond" panose="02020404030301010803" pitchFamily="18" charset="0"/>
              </a:rPr>
              <a:t>Magnificent </a:t>
            </a:r>
            <a:r>
              <a:rPr lang="en-US" sz="4000" dirty="0" err="1">
                <a:latin typeface="Garamond" panose="02020404030301010803" pitchFamily="18" charset="0"/>
              </a:rPr>
              <a:t>Ambersons</a:t>
            </a:r>
            <a:r>
              <a:rPr lang="en-US" sz="4000" dirty="0">
                <a:latin typeface="Garamond" panose="02020404030301010803" pitchFamily="18" charset="0"/>
              </a:rPr>
              <a:t> </a:t>
            </a:r>
            <a:br>
              <a:rPr lang="en-US" sz="4000" dirty="0">
                <a:latin typeface="Garamond" panose="02020404030301010803" pitchFamily="18" charset="0"/>
              </a:rPr>
            </a:br>
            <a:r>
              <a:rPr lang="en-US" sz="4000" dirty="0">
                <a:latin typeface="Garamond" panose="02020404030301010803" pitchFamily="18" charset="0"/>
              </a:rPr>
              <a:t>Second Generation</a:t>
            </a:r>
          </a:p>
        </p:txBody>
      </p:sp>
      <p:sp>
        <p:nvSpPr>
          <p:cNvPr id="3" name="Content Placeholder 2">
            <a:extLst>
              <a:ext uri="{FF2B5EF4-FFF2-40B4-BE49-F238E27FC236}">
                <a16:creationId xmlns:a16="http://schemas.microsoft.com/office/drawing/2014/main" id="{B73B000C-1EBB-FB6F-C48F-716FB47158D4}"/>
              </a:ext>
            </a:extLst>
          </p:cNvPr>
          <p:cNvSpPr>
            <a:spLocks noGrp="1"/>
          </p:cNvSpPr>
          <p:nvPr>
            <p:ph idx="1"/>
          </p:nvPr>
        </p:nvSpPr>
        <p:spPr>
          <a:xfrm>
            <a:off x="838200" y="2002055"/>
            <a:ext cx="10515600" cy="4764505"/>
          </a:xfrm>
        </p:spPr>
        <p:txBody>
          <a:bodyPr>
            <a:noAutofit/>
          </a:bodyPr>
          <a:lstStyle/>
          <a:p>
            <a:pPr marL="0" marR="0" lvl="0" indent="0" algn="just">
              <a:spcBef>
                <a:spcPts val="0"/>
              </a:spcBef>
              <a:spcAft>
                <a:spcPts val="0"/>
              </a:spcAft>
              <a:buNone/>
            </a:pPr>
            <a:r>
              <a:rPr lang="en-US" sz="2200" kern="100" dirty="0">
                <a:effectLst/>
                <a:latin typeface="Garamond" panose="02020404030301010803" pitchFamily="18" charset="0"/>
                <a:ea typeface="Calibri" panose="020F0502020204030204" pitchFamily="34" charset="0"/>
                <a:cs typeface="Times New Roman" panose="02020603050405020304" pitchFamily="18" charset="0"/>
              </a:rPr>
              <a:t>(p. 102) “He stood looking at the houses across the street from the Mansion; and though the sunshine was bright upon them, they seemed mysteriously threatening</a:t>
            </a:r>
            <a:r>
              <a:rPr lang="en-US" sz="2200" kern="100" dirty="0">
                <a:latin typeface="Garamond" panose="02020404030301010803" pitchFamily="18" charset="0"/>
                <a:ea typeface="Calibri" panose="020F0502020204030204" pitchFamily="34" charset="0"/>
                <a:cs typeface="Times New Roman" panose="02020603050405020304" pitchFamily="18" charset="0"/>
              </a:rPr>
              <a:t> ... </a:t>
            </a:r>
            <a:r>
              <a:rPr lang="en-US" sz="2200" kern="100" dirty="0">
                <a:effectLst/>
                <a:latin typeface="Garamond" panose="02020404030301010803" pitchFamily="18" charset="0"/>
                <a:ea typeface="Calibri" panose="020F0502020204030204" pitchFamily="34" charset="0"/>
                <a:cs typeface="Times New Roman" panose="02020603050405020304" pitchFamily="18" charset="0"/>
              </a:rPr>
              <a:t>The Johnsons had originally owned a lot three hundred feet wide, but they had sold all of it except the meagre frontage before the house itself, and five houses were now crowded into the space where one used to squire it so spaciously. Up and down the street, the same transformation had taken place every big, comfortable old brick house now had two or three smaller frame neighbors crowding up to it on each side, cheap-looking neighbors, most of them needing paint and not clean—and yet, though they were cheap looking, they had cost as much to build as the big brick houses, whose former ample yards they occupied. Only where George stood was there left a sward as of yore; the great, level, green lawn that served for both the Major’s house and his daughter’s. This serene domain—unbroken, except for the two graveled carriage-drives—alone remained as it had been during the early glories of the Amberson Addition.”    </a:t>
            </a:r>
          </a:p>
          <a:p>
            <a:pPr marL="0" marR="0" lvl="0" indent="0" algn="just">
              <a:spcBef>
                <a:spcPts val="0"/>
              </a:spcBef>
              <a:spcAft>
                <a:spcPts val="0"/>
              </a:spcAft>
              <a:buNone/>
            </a:pPr>
            <a:r>
              <a:rPr lang="en-US" sz="1800" kern="100" dirty="0">
                <a:effectLst/>
                <a:latin typeface="Garamond" panose="02020404030301010803" pitchFamily="18" charset="0"/>
                <a:ea typeface="Calibri" panose="020F0502020204030204" pitchFamily="34" charset="0"/>
                <a:cs typeface="Times New Roman" panose="02020603050405020304" pitchFamily="18" charset="0"/>
              </a:rPr>
              <a:t>  </a:t>
            </a:r>
          </a:p>
        </p:txBody>
      </p:sp>
      <p:pic>
        <p:nvPicPr>
          <p:cNvPr id="5" name="Picture 1" descr="page1image52112352">
            <a:extLst>
              <a:ext uri="{FF2B5EF4-FFF2-40B4-BE49-F238E27FC236}">
                <a16:creationId xmlns:a16="http://schemas.microsoft.com/office/drawing/2014/main" id="{48DD8905-2017-1B14-58A7-F99D44436E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8073" y="418965"/>
            <a:ext cx="2245727" cy="1220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681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6DEBC-8B07-9227-4CEB-573646888CA3}"/>
              </a:ext>
            </a:extLst>
          </p:cNvPr>
          <p:cNvSpPr>
            <a:spLocks noGrp="1"/>
          </p:cNvSpPr>
          <p:nvPr>
            <p:ph type="title"/>
          </p:nvPr>
        </p:nvSpPr>
        <p:spPr/>
        <p:txBody>
          <a:bodyPr/>
          <a:lstStyle/>
          <a:p>
            <a:r>
              <a:rPr lang="en-US" sz="4400" dirty="0">
                <a:latin typeface="Garamond" panose="02020404030301010803" pitchFamily="18" charset="0"/>
              </a:rPr>
              <a:t>Wall Street Journal Guidebook</a:t>
            </a:r>
            <a:endParaRPr lang="en-US" dirty="0"/>
          </a:p>
        </p:txBody>
      </p:sp>
      <p:sp>
        <p:nvSpPr>
          <p:cNvPr id="3" name="Content Placeholder 2">
            <a:extLst>
              <a:ext uri="{FF2B5EF4-FFF2-40B4-BE49-F238E27FC236}">
                <a16:creationId xmlns:a16="http://schemas.microsoft.com/office/drawing/2014/main" id="{D61F8AEE-5C79-AADD-5CEE-7ABDAF0E8712}"/>
              </a:ext>
            </a:extLst>
          </p:cNvPr>
          <p:cNvSpPr>
            <a:spLocks noGrp="1"/>
          </p:cNvSpPr>
          <p:nvPr>
            <p:ph idx="1"/>
          </p:nvPr>
        </p:nvSpPr>
        <p:spPr/>
        <p:txBody>
          <a:bodyPr/>
          <a:lstStyle/>
          <a:p>
            <a:pPr marL="514350" indent="-514350">
              <a:buAutoNum type="arabicPeriod"/>
            </a:pPr>
            <a:r>
              <a:rPr lang="en-US" dirty="0">
                <a:latin typeface="Garamond" panose="02020404030301010803" pitchFamily="18" charset="0"/>
              </a:rPr>
              <a:t>Financing (p. 19)</a:t>
            </a:r>
          </a:p>
          <a:p>
            <a:pPr marL="0" indent="0">
              <a:buNone/>
            </a:pPr>
            <a:r>
              <a:rPr lang="en-US" dirty="0">
                <a:latin typeface="Garamond" panose="02020404030301010803" pitchFamily="18" charset="0"/>
              </a:rPr>
              <a:t>	Save up for your down payment.</a:t>
            </a:r>
          </a:p>
          <a:p>
            <a:pPr marL="0" indent="0">
              <a:buNone/>
            </a:pPr>
            <a:r>
              <a:rPr lang="en-US" dirty="0">
                <a:latin typeface="Garamond" panose="02020404030301010803" pitchFamily="18" charset="0"/>
              </a:rPr>
              <a:t>	Secure a conventional loan. </a:t>
            </a:r>
          </a:p>
          <a:p>
            <a:pPr marL="0" indent="0">
              <a:buNone/>
            </a:pPr>
            <a:r>
              <a:rPr lang="en-US" dirty="0">
                <a:latin typeface="Garamond" panose="02020404030301010803" pitchFamily="18" charset="0"/>
              </a:rPr>
              <a:t>	Borrow from friends and family. Honor the terms.  </a:t>
            </a:r>
          </a:p>
          <a:p>
            <a:pPr marL="514350" indent="-514350">
              <a:buAutoNum type="arabicPeriod" startAt="2"/>
            </a:pPr>
            <a:r>
              <a:rPr lang="en-US" dirty="0">
                <a:latin typeface="Garamond" panose="02020404030301010803" pitchFamily="18" charset="0"/>
              </a:rPr>
              <a:t>Landlord (p. 147)</a:t>
            </a:r>
          </a:p>
          <a:p>
            <a:pPr marL="0" indent="0">
              <a:buNone/>
            </a:pPr>
            <a:r>
              <a:rPr lang="en-US" dirty="0">
                <a:latin typeface="Garamond" panose="02020404030301010803" pitchFamily="18" charset="0"/>
              </a:rPr>
              <a:t>	Tenant disputes (p. 162)</a:t>
            </a:r>
          </a:p>
          <a:p>
            <a:pPr marL="514350" indent="-514350">
              <a:buAutoNum type="arabicPeriod" startAt="3"/>
            </a:pPr>
            <a:r>
              <a:rPr lang="en-US" dirty="0">
                <a:latin typeface="Garamond" panose="02020404030301010803" pitchFamily="18" charset="0"/>
              </a:rPr>
              <a:t>Be Frugal (p. 192)</a:t>
            </a:r>
          </a:p>
          <a:p>
            <a:pPr marL="0" indent="0">
              <a:buNone/>
            </a:pPr>
            <a:r>
              <a:rPr lang="en-US" dirty="0">
                <a:latin typeface="Garamond" panose="02020404030301010803" pitchFamily="18" charset="0"/>
              </a:rPr>
              <a:t>	When in doubt, do not spend. </a:t>
            </a:r>
          </a:p>
          <a:p>
            <a:pPr marL="514350" indent="-514350">
              <a:buAutoNum type="arabicPeriod"/>
            </a:pPr>
            <a:endParaRPr lang="en-US" dirty="0">
              <a:latin typeface="Garamond" panose="02020404030301010803" pitchFamily="18" charset="0"/>
            </a:endParaRPr>
          </a:p>
        </p:txBody>
      </p:sp>
      <p:pic>
        <p:nvPicPr>
          <p:cNvPr id="5" name="Picture 1" descr="page1image52112352">
            <a:extLst>
              <a:ext uri="{FF2B5EF4-FFF2-40B4-BE49-F238E27FC236}">
                <a16:creationId xmlns:a16="http://schemas.microsoft.com/office/drawing/2014/main" id="{1F365C3F-94CD-D074-70A8-E496D5F0C7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0057" y="538744"/>
            <a:ext cx="2041446" cy="1109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4882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CE517-FC12-72CC-8E70-5D1DC115C753}"/>
              </a:ext>
            </a:extLst>
          </p:cNvPr>
          <p:cNvSpPr>
            <a:spLocks noGrp="1"/>
          </p:cNvSpPr>
          <p:nvPr>
            <p:ph type="title"/>
          </p:nvPr>
        </p:nvSpPr>
        <p:spPr>
          <a:xfrm>
            <a:off x="838200" y="365125"/>
            <a:ext cx="10515600" cy="538517"/>
          </a:xfrm>
        </p:spPr>
        <p:txBody>
          <a:bodyPr>
            <a:normAutofit fontScale="90000"/>
          </a:bodyPr>
          <a:lstStyle/>
          <a:p>
            <a:br>
              <a:rPr lang="en-US" dirty="0">
                <a:latin typeface="Garamond" panose="02020404030301010803" pitchFamily="18" charset="0"/>
              </a:rPr>
            </a:br>
            <a:r>
              <a:rPr lang="en-US" dirty="0">
                <a:latin typeface="Garamond" panose="02020404030301010803" pitchFamily="18" charset="0"/>
              </a:rPr>
              <a:t>Magnificent </a:t>
            </a:r>
            <a:r>
              <a:rPr lang="en-US" dirty="0" err="1">
                <a:latin typeface="Garamond" panose="02020404030301010803" pitchFamily="18" charset="0"/>
              </a:rPr>
              <a:t>Ambersons</a:t>
            </a:r>
            <a:r>
              <a:rPr lang="en-US" dirty="0">
                <a:latin typeface="Garamond" panose="02020404030301010803" pitchFamily="18" charset="0"/>
              </a:rPr>
              <a:t> </a:t>
            </a:r>
            <a:br>
              <a:rPr lang="en-US" dirty="0">
                <a:latin typeface="Garamond" panose="02020404030301010803" pitchFamily="18" charset="0"/>
              </a:rPr>
            </a:br>
            <a:r>
              <a:rPr lang="en-US" dirty="0">
                <a:latin typeface="Garamond" panose="02020404030301010803" pitchFamily="18" charset="0"/>
              </a:rPr>
              <a:t>Third Generation</a:t>
            </a:r>
          </a:p>
        </p:txBody>
      </p:sp>
      <p:sp>
        <p:nvSpPr>
          <p:cNvPr id="3" name="Content Placeholder 2">
            <a:extLst>
              <a:ext uri="{FF2B5EF4-FFF2-40B4-BE49-F238E27FC236}">
                <a16:creationId xmlns:a16="http://schemas.microsoft.com/office/drawing/2014/main" id="{6258C67C-0671-5F87-0BB0-4098B23963CA}"/>
              </a:ext>
            </a:extLst>
          </p:cNvPr>
          <p:cNvSpPr>
            <a:spLocks noGrp="1"/>
          </p:cNvSpPr>
          <p:nvPr>
            <p:ph idx="1"/>
          </p:nvPr>
        </p:nvSpPr>
        <p:spPr>
          <a:xfrm>
            <a:off x="838200" y="1886672"/>
            <a:ext cx="10515600" cy="4971327"/>
          </a:xfrm>
        </p:spPr>
        <p:txBody>
          <a:bodyPr>
            <a:normAutofit/>
          </a:bodyPr>
          <a:lstStyle/>
          <a:p>
            <a:pPr marL="0" indent="0" algn="just">
              <a:buNone/>
            </a:pPr>
            <a:r>
              <a:rPr lang="en-US" sz="2000" dirty="0">
                <a:latin typeface="Garamond" panose="02020404030301010803" pitchFamily="18" charset="0"/>
              </a:rPr>
              <a:t>(p. 231) “On this last homeward walk of his, when George reached the entrance to Amberson Addition—that is, when he came to where the entrance had formerly been—he gave a little start, and halted for a moment to stare. This was the first time he had noticed that the stone pillars, marking the entrance, had been removed.  Then he realized that for a long time he had been conscious of a queerness about this corner without being aware of what made the difference. National Avenue met Amberson Boulevard here at an obtuse angle, and the removal of the pillars made the Boulevard seem a cross-street of no overpowering importance—certainly it did not seem to be a boulevard! At the next corner Neptune’s Fountain remained, and one could still determine with accuracy what its designer’s intentions had been. It stood in sore need of just one last kindness, and if the thing had possessed any friends they would have done that doleful shoveling after dark. George did not let his eyes linger upon the relic; nor did he look steadfastly at the Amberson Mansion. Massive as the old house is, it managed to look gaunt: its windows stared with the skull emptiness of all windows in empty houses that are to be lived in no more. Of course the rowdy boys of the neighborhood had been at work; many of these haggard windows were broken; the front door stood ajar, forced open; and idiot salacity, in white chalk, was smeared everywhere upon the pillars and stonework of the verandas. George walked by the Mansion hurriedly, and came home to his mother’s house for the last time.”   </a:t>
            </a:r>
          </a:p>
          <a:p>
            <a:pPr marL="0" indent="0" algn="just">
              <a:buNone/>
            </a:pPr>
            <a:r>
              <a:rPr lang="en-US" sz="2000" dirty="0">
                <a:latin typeface="Garamond" panose="02020404030301010803" pitchFamily="18" charset="0"/>
                <a:hlinkClick r:id="rId2"/>
              </a:rPr>
              <a:t>https://www.youtube.com/watch?v=BrWwVhnztcg</a:t>
            </a:r>
            <a:r>
              <a:rPr lang="en-US" sz="2000" dirty="0">
                <a:latin typeface="Garamond" panose="02020404030301010803" pitchFamily="18" charset="0"/>
              </a:rPr>
              <a:t>   </a:t>
            </a:r>
          </a:p>
          <a:p>
            <a:pPr marL="0" indent="0" algn="just">
              <a:buNone/>
            </a:pPr>
            <a:endParaRPr lang="en-US" sz="2000" dirty="0">
              <a:latin typeface="Garamond" panose="02020404030301010803" pitchFamily="18" charset="0"/>
            </a:endParaRPr>
          </a:p>
        </p:txBody>
      </p:sp>
      <p:pic>
        <p:nvPicPr>
          <p:cNvPr id="5" name="Picture 1" descr="page1image52112352">
            <a:extLst>
              <a:ext uri="{FF2B5EF4-FFF2-40B4-BE49-F238E27FC236}">
                <a16:creationId xmlns:a16="http://schemas.microsoft.com/office/drawing/2014/main" id="{7AE658A3-6C6E-516F-3814-D8745A970D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8073" y="274585"/>
            <a:ext cx="2245727" cy="1220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7186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A5370-DC71-DC6E-752A-1B661DD6C726}"/>
              </a:ext>
            </a:extLst>
          </p:cNvPr>
          <p:cNvSpPr>
            <a:spLocks noGrp="1"/>
          </p:cNvSpPr>
          <p:nvPr>
            <p:ph type="title"/>
          </p:nvPr>
        </p:nvSpPr>
        <p:spPr/>
        <p:txBody>
          <a:bodyPr>
            <a:normAutofit/>
          </a:bodyPr>
          <a:lstStyle/>
          <a:p>
            <a:r>
              <a:rPr lang="en-US" sz="4000" dirty="0">
                <a:latin typeface="Garamond" panose="02020404030301010803" pitchFamily="18" charset="0"/>
              </a:rPr>
              <a:t>End Game</a:t>
            </a:r>
          </a:p>
        </p:txBody>
      </p:sp>
      <p:sp>
        <p:nvSpPr>
          <p:cNvPr id="3" name="Content Placeholder 2">
            <a:extLst>
              <a:ext uri="{FF2B5EF4-FFF2-40B4-BE49-F238E27FC236}">
                <a16:creationId xmlns:a16="http://schemas.microsoft.com/office/drawing/2014/main" id="{BC6A4B2F-B3EB-2CF3-D2E1-5C90718D95FF}"/>
              </a:ext>
            </a:extLst>
          </p:cNvPr>
          <p:cNvSpPr>
            <a:spLocks noGrp="1"/>
          </p:cNvSpPr>
          <p:nvPr>
            <p:ph idx="1"/>
          </p:nvPr>
        </p:nvSpPr>
        <p:spPr>
          <a:xfrm>
            <a:off x="838200" y="1825625"/>
            <a:ext cx="10515600" cy="4844806"/>
          </a:xfrm>
        </p:spPr>
        <p:txBody>
          <a:bodyPr>
            <a:normAutofit fontScale="92500" lnSpcReduction="10000"/>
          </a:bodyPr>
          <a:lstStyle/>
          <a:p>
            <a:pPr marL="0" indent="0" algn="just">
              <a:buNone/>
            </a:pPr>
            <a:r>
              <a:rPr lang="en-US" sz="2600" b="0" i="0" dirty="0">
                <a:solidFill>
                  <a:srgbClr val="000000"/>
                </a:solidFill>
                <a:effectLst/>
                <a:latin typeface="Garamond" panose="02020404030301010803" pitchFamily="18" charset="0"/>
              </a:rPr>
              <a:t>The three key questions (p. 35) in real estate are:</a:t>
            </a:r>
          </a:p>
          <a:p>
            <a:pPr algn="l">
              <a:buFont typeface="+mj-lt"/>
              <a:buAutoNum type="arabicPeriod"/>
            </a:pPr>
            <a:r>
              <a:rPr lang="en-US" sz="2600" b="0" i="0" dirty="0">
                <a:solidFill>
                  <a:srgbClr val="000000"/>
                </a:solidFill>
                <a:effectLst/>
                <a:latin typeface="Garamond" panose="02020404030301010803" pitchFamily="18" charset="0"/>
              </a:rPr>
              <a:t>Is it a good location?</a:t>
            </a:r>
          </a:p>
          <a:p>
            <a:pPr algn="l">
              <a:buFont typeface="+mj-lt"/>
              <a:buAutoNum type="arabicPeriod"/>
            </a:pPr>
            <a:r>
              <a:rPr lang="en-US" sz="2600" dirty="0">
                <a:solidFill>
                  <a:srgbClr val="000000"/>
                </a:solidFill>
                <a:latin typeface="Garamond" panose="02020404030301010803" pitchFamily="18" charset="0"/>
              </a:rPr>
              <a:t>Can</a:t>
            </a:r>
            <a:r>
              <a:rPr lang="en-US" sz="2600" b="0" i="0" dirty="0">
                <a:solidFill>
                  <a:srgbClr val="000000"/>
                </a:solidFill>
                <a:effectLst/>
                <a:latin typeface="Garamond" panose="02020404030301010803" pitchFamily="18" charset="0"/>
              </a:rPr>
              <a:t> I better it? Gross potential revenues (p. 50) and </a:t>
            </a:r>
          </a:p>
          <a:p>
            <a:pPr algn="l">
              <a:buFont typeface="+mj-lt"/>
              <a:buAutoNum type="arabicPeriod"/>
            </a:pPr>
            <a:r>
              <a:rPr lang="en-US" sz="2600" b="0" i="0" dirty="0">
                <a:solidFill>
                  <a:srgbClr val="000000"/>
                </a:solidFill>
                <a:effectLst/>
                <a:latin typeface="Garamond" panose="02020404030301010803" pitchFamily="18" charset="0"/>
              </a:rPr>
              <a:t>Does the Seller have a subjective reason for selling? </a:t>
            </a:r>
          </a:p>
          <a:p>
            <a:pPr marL="0" indent="0" algn="l">
              <a:buNone/>
            </a:pPr>
            <a:endParaRPr lang="en-US" sz="2400" b="0" i="0" dirty="0">
              <a:solidFill>
                <a:srgbClr val="000000"/>
              </a:solidFill>
              <a:effectLst/>
              <a:latin typeface="Garamond" panose="02020404030301010803" pitchFamily="18" charset="0"/>
            </a:endParaRPr>
          </a:p>
          <a:p>
            <a:pPr marL="0" indent="0" algn="ctr">
              <a:buNone/>
            </a:pPr>
            <a:r>
              <a:rPr lang="en-US" sz="2600" b="0" i="0" u="sng" dirty="0">
                <a:solidFill>
                  <a:srgbClr val="000000"/>
                </a:solidFill>
                <a:effectLst/>
                <a:latin typeface="Garamond" panose="02020404030301010803" pitchFamily="18" charset="0"/>
              </a:rPr>
              <a:t>CORE VALUES</a:t>
            </a:r>
          </a:p>
          <a:p>
            <a:pPr marL="0" indent="0" algn="l">
              <a:buNone/>
            </a:pPr>
            <a:r>
              <a:rPr lang="en-US" sz="2600" b="0" i="0" dirty="0">
                <a:solidFill>
                  <a:srgbClr val="000000"/>
                </a:solidFill>
                <a:effectLst/>
                <a:latin typeface="Garamond" panose="02020404030301010803" pitchFamily="18" charset="0"/>
              </a:rPr>
              <a:t>Excellence – Pride of Ownership (but start with something smaller).</a:t>
            </a:r>
          </a:p>
          <a:p>
            <a:pPr marL="0" indent="0" algn="l">
              <a:buNone/>
            </a:pPr>
            <a:r>
              <a:rPr lang="en-US" sz="2600" dirty="0">
                <a:solidFill>
                  <a:srgbClr val="000000"/>
                </a:solidFill>
                <a:latin typeface="Garamond" panose="02020404030301010803" pitchFamily="18" charset="0"/>
              </a:rPr>
              <a:t>Fun – Improve and then simplify by trading up.</a:t>
            </a:r>
          </a:p>
          <a:p>
            <a:pPr marL="0" indent="0" algn="l">
              <a:buNone/>
            </a:pPr>
            <a:r>
              <a:rPr lang="en-US" sz="2600" b="0" i="0" dirty="0">
                <a:solidFill>
                  <a:srgbClr val="000000"/>
                </a:solidFill>
                <a:effectLst/>
                <a:latin typeface="Garamond" panose="02020404030301010803" pitchFamily="18" charset="0"/>
              </a:rPr>
              <a:t>Respect – Train </a:t>
            </a:r>
            <a:r>
              <a:rPr lang="en-US" sz="2600" dirty="0">
                <a:solidFill>
                  <a:srgbClr val="000000"/>
                </a:solidFill>
                <a:latin typeface="Garamond" panose="02020404030301010803" pitchFamily="18" charset="0"/>
              </a:rPr>
              <a:t>your successors so you can delegate.</a:t>
            </a:r>
          </a:p>
          <a:p>
            <a:pPr marL="0" indent="0" algn="l">
              <a:buNone/>
            </a:pPr>
            <a:r>
              <a:rPr lang="en-US" sz="2600" b="0" i="0" dirty="0">
                <a:solidFill>
                  <a:srgbClr val="000000"/>
                </a:solidFill>
                <a:effectLst/>
                <a:latin typeface="Garamond" panose="02020404030301010803" pitchFamily="18" charset="0"/>
              </a:rPr>
              <a:t>Safeguard – Seek out fee simple properties and minimize the risks. </a:t>
            </a:r>
          </a:p>
          <a:p>
            <a:pPr marL="0" indent="0" algn="l">
              <a:buNone/>
            </a:pPr>
            <a:r>
              <a:rPr lang="en-US" sz="2600" dirty="0">
                <a:solidFill>
                  <a:srgbClr val="000000"/>
                </a:solidFill>
                <a:latin typeface="Garamond" panose="02020404030301010803" pitchFamily="18" charset="0"/>
              </a:rPr>
              <a:t>Transparency – Share your track record for posterity. </a:t>
            </a:r>
            <a:endParaRPr lang="en-US" sz="2600" b="0" i="0" dirty="0">
              <a:solidFill>
                <a:srgbClr val="000000"/>
              </a:solidFill>
              <a:effectLst/>
              <a:latin typeface="Garamond" panose="02020404030301010803" pitchFamily="18" charset="0"/>
            </a:endParaRPr>
          </a:p>
        </p:txBody>
      </p:sp>
      <p:pic>
        <p:nvPicPr>
          <p:cNvPr id="4" name="Picture 1" descr="page1image52112352">
            <a:extLst>
              <a:ext uri="{FF2B5EF4-FFF2-40B4-BE49-F238E27FC236}">
                <a16:creationId xmlns:a16="http://schemas.microsoft.com/office/drawing/2014/main" id="{05DC0C6A-2871-88DF-F54B-10507C7ED5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8890" y="365125"/>
            <a:ext cx="2016799" cy="1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056268"/>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3146</TotalTime>
  <Words>1558</Words>
  <Application>Microsoft Macintosh PowerPoint</Application>
  <PresentationFormat>Widescreen</PresentationFormat>
  <Paragraphs>57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Garamond</vt:lpstr>
      <vt:lpstr>Times New Roman</vt:lpstr>
      <vt:lpstr>Office Theme 2013 - 2022</vt:lpstr>
      <vt:lpstr>Webinar #1 - Real Estate 101 </vt:lpstr>
      <vt:lpstr>The Magnificent Ambersons</vt:lpstr>
      <vt:lpstr> Who We Are    </vt:lpstr>
      <vt:lpstr> Magnificent Ambersons First Generation</vt:lpstr>
      <vt:lpstr>Wall Street Journal Guidebook</vt:lpstr>
      <vt:lpstr>Magnificent Ambersons  Second Generation</vt:lpstr>
      <vt:lpstr>Wall Street Journal Guidebook</vt:lpstr>
      <vt:lpstr> Magnificent Ambersons  Third Generation</vt:lpstr>
      <vt:lpstr>End Game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Thorinson IV Your trusted 1031 Exchange property manager </dc:title>
  <dc:creator>R E</dc:creator>
  <cp:lastModifiedBy>elam elamproperty.com</cp:lastModifiedBy>
  <cp:revision>90</cp:revision>
  <cp:lastPrinted>2024-02-29T18:59:22Z</cp:lastPrinted>
  <dcterms:created xsi:type="dcterms:W3CDTF">2022-12-16T02:58:50Z</dcterms:created>
  <dcterms:modified xsi:type="dcterms:W3CDTF">2024-03-01T00:21:39Z</dcterms:modified>
</cp:coreProperties>
</file>